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 id="2147483755" r:id="rId2"/>
    <p:sldMasterId id="2147483768" r:id="rId3"/>
  </p:sldMasterIdLst>
  <p:notesMasterIdLst>
    <p:notesMasterId r:id="rId60"/>
  </p:notesMasterIdLst>
  <p:handoutMasterIdLst>
    <p:handoutMasterId r:id="rId61"/>
  </p:handoutMasterIdLst>
  <p:sldIdLst>
    <p:sldId id="283" r:id="rId4"/>
    <p:sldId id="357" r:id="rId5"/>
    <p:sldId id="259" r:id="rId6"/>
    <p:sldId id="385" r:id="rId7"/>
    <p:sldId id="416" r:id="rId8"/>
    <p:sldId id="386" r:id="rId9"/>
    <p:sldId id="457" r:id="rId10"/>
    <p:sldId id="401" r:id="rId11"/>
    <p:sldId id="295" r:id="rId12"/>
    <p:sldId id="397" r:id="rId13"/>
    <p:sldId id="469" r:id="rId14"/>
    <p:sldId id="470" r:id="rId15"/>
    <p:sldId id="471" r:id="rId16"/>
    <p:sldId id="473" r:id="rId17"/>
    <p:sldId id="474" r:id="rId18"/>
    <p:sldId id="475" r:id="rId19"/>
    <p:sldId id="476" r:id="rId20"/>
    <p:sldId id="472" r:id="rId21"/>
    <p:sldId id="477" r:id="rId22"/>
    <p:sldId id="478" r:id="rId23"/>
    <p:sldId id="424" r:id="rId24"/>
    <p:sldId id="425" r:id="rId25"/>
    <p:sldId id="426" r:id="rId26"/>
    <p:sldId id="479" r:id="rId27"/>
    <p:sldId id="398" r:id="rId28"/>
    <p:sldId id="399" r:id="rId29"/>
    <p:sldId id="427" r:id="rId30"/>
    <p:sldId id="428" r:id="rId31"/>
    <p:sldId id="456" r:id="rId32"/>
    <p:sldId id="480" r:id="rId33"/>
    <p:sldId id="487" r:id="rId34"/>
    <p:sldId id="488" r:id="rId35"/>
    <p:sldId id="489" r:id="rId36"/>
    <p:sldId id="492" r:id="rId37"/>
    <p:sldId id="493" r:id="rId38"/>
    <p:sldId id="491" r:id="rId39"/>
    <p:sldId id="495" r:id="rId40"/>
    <p:sldId id="496" r:id="rId41"/>
    <p:sldId id="458" r:id="rId42"/>
    <p:sldId id="481" r:id="rId43"/>
    <p:sldId id="429" r:id="rId44"/>
    <p:sldId id="482" r:id="rId45"/>
    <p:sldId id="467" r:id="rId46"/>
    <p:sldId id="459" r:id="rId47"/>
    <p:sldId id="460" r:id="rId48"/>
    <p:sldId id="461" r:id="rId49"/>
    <p:sldId id="483" r:id="rId50"/>
    <p:sldId id="403" r:id="rId51"/>
    <p:sldId id="431" r:id="rId52"/>
    <p:sldId id="432" r:id="rId53"/>
    <p:sldId id="485" r:id="rId54"/>
    <p:sldId id="465" r:id="rId55"/>
    <p:sldId id="468" r:id="rId56"/>
    <p:sldId id="486" r:id="rId57"/>
    <p:sldId id="394" r:id="rId58"/>
    <p:sldId id="384" r:id="rId59"/>
  </p:sldIdLst>
  <p:sldSz cx="12192000" cy="6858000"/>
  <p:notesSz cx="6954838" cy="9240838"/>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3BD218-E9B2-9D19-BC80-C9480DA9B337}" name="Christopher Macinkowicz" initials="CM" userId="S::CMacinkowicz@vfw.org::0d70cd78-d19b-4f87-8c72-6e08ee5e17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1"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5E4A5-53FC-4BC6-8ECB-F4053D0BD006}" v="6" dt="2026-03-18T18:48:38.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841" autoAdjust="0"/>
  </p:normalViewPr>
  <p:slideViewPr>
    <p:cSldViewPr snapToGrid="0">
      <p:cViewPr varScale="1">
        <p:scale>
          <a:sx n="94" d="100"/>
          <a:sy n="94" d="100"/>
        </p:scale>
        <p:origin x="1230" y="78"/>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5E808-BCF4-4E1B-B907-744714624F44}"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B74A070F-31C0-4594-87FC-74E9B5F478E8}">
      <dgm:prSet/>
      <dgm:spPr/>
      <dgm:t>
        <a:bodyPr/>
        <a:lstStyle/>
        <a:p>
          <a:pPr>
            <a:defRPr b="1"/>
          </a:pPr>
          <a:r>
            <a:rPr lang="en-US" b="1"/>
            <a:t>VA provides a number of Health Care Services</a:t>
          </a:r>
          <a:endParaRPr lang="en-US"/>
        </a:p>
      </dgm:t>
    </dgm:pt>
    <dgm:pt modelId="{5A8707E2-78E5-44C2-AFF3-2F978D844D7B}" type="parTrans" cxnId="{D905E27F-3EB4-44A2-81F6-3A6663B2D1F9}">
      <dgm:prSet/>
      <dgm:spPr/>
      <dgm:t>
        <a:bodyPr/>
        <a:lstStyle/>
        <a:p>
          <a:endParaRPr lang="en-US"/>
        </a:p>
      </dgm:t>
    </dgm:pt>
    <dgm:pt modelId="{CA5969AC-346E-4118-B8B1-5FE44E533A52}" type="sibTrans" cxnId="{D905E27F-3EB4-44A2-81F6-3A6663B2D1F9}">
      <dgm:prSet/>
      <dgm:spPr/>
      <dgm:t>
        <a:bodyPr/>
        <a:lstStyle/>
        <a:p>
          <a:endParaRPr lang="en-US"/>
        </a:p>
      </dgm:t>
    </dgm:pt>
    <dgm:pt modelId="{C6200D18-D77B-4609-8351-4A2095637F70}">
      <dgm:prSet/>
      <dgm:spPr/>
      <dgm:t>
        <a:bodyPr/>
        <a:lstStyle/>
        <a:p>
          <a:pPr>
            <a:defRPr b="1"/>
          </a:pPr>
          <a:r>
            <a:rPr lang="en-US"/>
            <a:t>Hospital, outpatient medical, dental, pharmacy and prosthetic services</a:t>
          </a:r>
        </a:p>
      </dgm:t>
    </dgm:pt>
    <dgm:pt modelId="{5DD0293E-3818-45C9-839F-0B0B54093882}" type="parTrans" cxnId="{2FE000B9-71A1-4CB8-B879-7220E6BCF401}">
      <dgm:prSet/>
      <dgm:spPr/>
      <dgm:t>
        <a:bodyPr/>
        <a:lstStyle/>
        <a:p>
          <a:endParaRPr lang="en-US"/>
        </a:p>
      </dgm:t>
    </dgm:pt>
    <dgm:pt modelId="{966D144C-50CF-4960-800D-F15722E5C508}" type="sibTrans" cxnId="{2FE000B9-71A1-4CB8-B879-7220E6BCF401}">
      <dgm:prSet/>
      <dgm:spPr/>
      <dgm:t>
        <a:bodyPr/>
        <a:lstStyle/>
        <a:p>
          <a:endParaRPr lang="en-US"/>
        </a:p>
      </dgm:t>
    </dgm:pt>
    <dgm:pt modelId="{33B96B8B-009B-4A30-80F9-6EBFE526DE8D}">
      <dgm:prSet/>
      <dgm:spPr/>
      <dgm:t>
        <a:bodyPr/>
        <a:lstStyle/>
        <a:p>
          <a:pPr>
            <a:defRPr b="1"/>
          </a:pPr>
          <a:r>
            <a:rPr lang="en-US"/>
            <a:t>Domiciliary, nursing home and community based residential care</a:t>
          </a:r>
        </a:p>
      </dgm:t>
    </dgm:pt>
    <dgm:pt modelId="{56227A72-83FD-4B52-BCFE-96A08A7A6CCD}" type="parTrans" cxnId="{6229ACB2-9AE5-4498-940A-BAF948D59E4E}">
      <dgm:prSet/>
      <dgm:spPr/>
      <dgm:t>
        <a:bodyPr/>
        <a:lstStyle/>
        <a:p>
          <a:endParaRPr lang="en-US"/>
        </a:p>
      </dgm:t>
    </dgm:pt>
    <dgm:pt modelId="{094DB2C8-E88F-4ED2-A1EC-67F975EE3A1B}" type="sibTrans" cxnId="{6229ACB2-9AE5-4498-940A-BAF948D59E4E}">
      <dgm:prSet/>
      <dgm:spPr/>
      <dgm:t>
        <a:bodyPr/>
        <a:lstStyle/>
        <a:p>
          <a:endParaRPr lang="en-US"/>
        </a:p>
      </dgm:t>
    </dgm:pt>
    <dgm:pt modelId="{10F38640-64C7-4E17-9084-1930709899C4}">
      <dgm:prSet/>
      <dgm:spPr/>
      <dgm:t>
        <a:bodyPr/>
        <a:lstStyle/>
        <a:p>
          <a:pPr>
            <a:defRPr b="1"/>
          </a:pPr>
          <a:r>
            <a:rPr lang="en-US"/>
            <a:t>The Mission Act gives Veterans greater access to health care in VA facilities and the community, expands benefits for caregivers, and improves VA’s ability to recruit and retain the best medical providers.</a:t>
          </a:r>
        </a:p>
      </dgm:t>
    </dgm:pt>
    <dgm:pt modelId="{9793BCFF-1336-4EE9-A628-9ABA954281BB}" type="parTrans" cxnId="{DF920028-3DC1-471C-AA5B-2A77324D9C5E}">
      <dgm:prSet/>
      <dgm:spPr/>
      <dgm:t>
        <a:bodyPr/>
        <a:lstStyle/>
        <a:p>
          <a:endParaRPr lang="en-US"/>
        </a:p>
      </dgm:t>
    </dgm:pt>
    <dgm:pt modelId="{362CCAAE-204B-4BBE-A9D4-1182B85A18CE}" type="sibTrans" cxnId="{DF920028-3DC1-471C-AA5B-2A77324D9C5E}">
      <dgm:prSet/>
      <dgm:spPr/>
      <dgm:t>
        <a:bodyPr/>
        <a:lstStyle/>
        <a:p>
          <a:endParaRPr lang="en-US"/>
        </a:p>
      </dgm:t>
    </dgm:pt>
    <dgm:pt modelId="{35331D15-6E4B-4DD4-BCB8-966803F211AC}">
      <dgm:prSet/>
      <dgm:spPr/>
      <dgm:t>
        <a:bodyPr/>
        <a:lstStyle/>
        <a:p>
          <a:pPr>
            <a:defRPr b="1"/>
          </a:pPr>
          <a:r>
            <a:rPr lang="en-US"/>
            <a:t>Community Care - Based on access standards for average </a:t>
          </a:r>
        </a:p>
      </dgm:t>
    </dgm:pt>
    <dgm:pt modelId="{51A87586-8002-4361-8EF8-B3D61EFA62D0}" type="parTrans" cxnId="{9D2BAA58-B7E4-4A7D-8ACD-E4C6C27F7220}">
      <dgm:prSet/>
      <dgm:spPr/>
      <dgm:t>
        <a:bodyPr/>
        <a:lstStyle/>
        <a:p>
          <a:endParaRPr lang="en-US"/>
        </a:p>
      </dgm:t>
    </dgm:pt>
    <dgm:pt modelId="{A59F73A8-245B-4AFF-A400-CF28932B886F}" type="sibTrans" cxnId="{9D2BAA58-B7E4-4A7D-8ACD-E4C6C27F7220}">
      <dgm:prSet/>
      <dgm:spPr/>
      <dgm:t>
        <a:bodyPr/>
        <a:lstStyle/>
        <a:p>
          <a:endParaRPr lang="en-US"/>
        </a:p>
      </dgm:t>
    </dgm:pt>
    <dgm:pt modelId="{AB5665A0-228C-4BE2-B360-733DE6BD7C39}">
      <dgm:prSet/>
      <dgm:spPr/>
      <dgm:t>
        <a:bodyPr/>
        <a:lstStyle/>
        <a:p>
          <a:r>
            <a:rPr lang="en-US"/>
            <a:t>30 minute drive/20 day wait time for primary care, mental health and non-institutional care services</a:t>
          </a:r>
        </a:p>
      </dgm:t>
    </dgm:pt>
    <dgm:pt modelId="{7BF4F0E2-DB6B-4BCF-8BE7-CC8D82718053}" type="parTrans" cxnId="{4255191C-44EE-4B07-BFCB-076BEB74AF24}">
      <dgm:prSet/>
      <dgm:spPr/>
      <dgm:t>
        <a:bodyPr/>
        <a:lstStyle/>
        <a:p>
          <a:endParaRPr lang="en-US"/>
        </a:p>
      </dgm:t>
    </dgm:pt>
    <dgm:pt modelId="{F4F7B2D5-8DB6-4612-8947-4A4F2F66C1DC}" type="sibTrans" cxnId="{4255191C-44EE-4B07-BFCB-076BEB74AF24}">
      <dgm:prSet/>
      <dgm:spPr/>
      <dgm:t>
        <a:bodyPr/>
        <a:lstStyle/>
        <a:p>
          <a:endParaRPr lang="en-US"/>
        </a:p>
      </dgm:t>
    </dgm:pt>
    <dgm:pt modelId="{FF3363FE-EE63-46B4-B338-2573B33D3DCF}">
      <dgm:prSet/>
      <dgm:spPr/>
      <dgm:t>
        <a:bodyPr/>
        <a:lstStyle/>
        <a:p>
          <a:r>
            <a:rPr lang="en-US"/>
            <a:t>60 minute drive/28 day wait time for specialty care</a:t>
          </a:r>
        </a:p>
      </dgm:t>
    </dgm:pt>
    <dgm:pt modelId="{CD5A63AC-D292-4C4E-BC7F-755D6D2A89F3}" type="parTrans" cxnId="{7DCC3793-815B-494C-A6AB-2E12B74DA2A4}">
      <dgm:prSet/>
      <dgm:spPr/>
      <dgm:t>
        <a:bodyPr/>
        <a:lstStyle/>
        <a:p>
          <a:endParaRPr lang="en-US"/>
        </a:p>
      </dgm:t>
    </dgm:pt>
    <dgm:pt modelId="{0B32C5F2-4ACC-4226-B0F0-2DC383B3B9FC}" type="sibTrans" cxnId="{7DCC3793-815B-494C-A6AB-2E12B74DA2A4}">
      <dgm:prSet/>
      <dgm:spPr/>
      <dgm:t>
        <a:bodyPr/>
        <a:lstStyle/>
        <a:p>
          <a:endParaRPr lang="en-US"/>
        </a:p>
      </dgm:t>
    </dgm:pt>
    <dgm:pt modelId="{A952810A-1C3F-444B-89CC-D4F413DDEC51}" type="pres">
      <dgm:prSet presAssocID="{5A55E808-BCF4-4E1B-B907-744714624F44}" presName="root" presStyleCnt="0">
        <dgm:presLayoutVars>
          <dgm:dir/>
          <dgm:resizeHandles val="exact"/>
        </dgm:presLayoutVars>
      </dgm:prSet>
      <dgm:spPr/>
    </dgm:pt>
    <dgm:pt modelId="{393855FA-513E-4E10-B645-0405942B94DF}" type="pres">
      <dgm:prSet presAssocID="{B74A070F-31C0-4594-87FC-74E9B5F478E8}" presName="compNode" presStyleCnt="0"/>
      <dgm:spPr/>
    </dgm:pt>
    <dgm:pt modelId="{E64CDF92-B1E8-450E-B59D-CC8EAF32E904}" type="pres">
      <dgm:prSet presAssocID="{B74A070F-31C0-4594-87FC-74E9B5F478E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4C80D557-A2C1-476C-9ED1-939C5161DF98}" type="pres">
      <dgm:prSet presAssocID="{B74A070F-31C0-4594-87FC-74E9B5F478E8}" presName="iconSpace" presStyleCnt="0"/>
      <dgm:spPr/>
    </dgm:pt>
    <dgm:pt modelId="{FAE1C62F-1564-4E44-9D15-BFF2DAAA3CD1}" type="pres">
      <dgm:prSet presAssocID="{B74A070F-31C0-4594-87FC-74E9B5F478E8}" presName="parTx" presStyleLbl="revTx" presStyleIdx="0" presStyleCnt="10">
        <dgm:presLayoutVars>
          <dgm:chMax val="0"/>
          <dgm:chPref val="0"/>
        </dgm:presLayoutVars>
      </dgm:prSet>
      <dgm:spPr/>
    </dgm:pt>
    <dgm:pt modelId="{DA2C1740-F5FD-4601-AC49-635F8628CFA7}" type="pres">
      <dgm:prSet presAssocID="{B74A070F-31C0-4594-87FC-74E9B5F478E8}" presName="txSpace" presStyleCnt="0"/>
      <dgm:spPr/>
    </dgm:pt>
    <dgm:pt modelId="{6A6B1B11-7EDF-44EA-B479-15B2655484CD}" type="pres">
      <dgm:prSet presAssocID="{B74A070F-31C0-4594-87FC-74E9B5F478E8}" presName="desTx" presStyleLbl="revTx" presStyleIdx="1" presStyleCnt="10">
        <dgm:presLayoutVars/>
      </dgm:prSet>
      <dgm:spPr/>
    </dgm:pt>
    <dgm:pt modelId="{F2975D9F-CC47-48F5-8E05-6F1B6BA7C560}" type="pres">
      <dgm:prSet presAssocID="{CA5969AC-346E-4118-B8B1-5FE44E533A52}" presName="sibTrans" presStyleCnt="0"/>
      <dgm:spPr/>
    </dgm:pt>
    <dgm:pt modelId="{6070DA30-B63D-42B0-8590-E3296B95B756}" type="pres">
      <dgm:prSet presAssocID="{C6200D18-D77B-4609-8351-4A2095637F70}" presName="compNode" presStyleCnt="0"/>
      <dgm:spPr/>
    </dgm:pt>
    <dgm:pt modelId="{4E79EBE0-396F-4C98-B15C-2D7BB7BAD7D5}" type="pres">
      <dgm:prSet presAssocID="{C6200D18-D77B-4609-8351-4A2095637F7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
        </a:ext>
      </dgm:extLst>
    </dgm:pt>
    <dgm:pt modelId="{33279148-87D2-4CD0-8628-4688E4B0E43B}" type="pres">
      <dgm:prSet presAssocID="{C6200D18-D77B-4609-8351-4A2095637F70}" presName="iconSpace" presStyleCnt="0"/>
      <dgm:spPr/>
    </dgm:pt>
    <dgm:pt modelId="{72BC0A03-9B61-4727-9954-4B39EC623A1B}" type="pres">
      <dgm:prSet presAssocID="{C6200D18-D77B-4609-8351-4A2095637F70}" presName="parTx" presStyleLbl="revTx" presStyleIdx="2" presStyleCnt="10">
        <dgm:presLayoutVars>
          <dgm:chMax val="0"/>
          <dgm:chPref val="0"/>
        </dgm:presLayoutVars>
      </dgm:prSet>
      <dgm:spPr/>
    </dgm:pt>
    <dgm:pt modelId="{CFD3626A-AABC-4B15-AACE-EF6B29BCDC89}" type="pres">
      <dgm:prSet presAssocID="{C6200D18-D77B-4609-8351-4A2095637F70}" presName="txSpace" presStyleCnt="0"/>
      <dgm:spPr/>
    </dgm:pt>
    <dgm:pt modelId="{98F4423C-0FAE-4A33-86FA-90419AF6915A}" type="pres">
      <dgm:prSet presAssocID="{C6200D18-D77B-4609-8351-4A2095637F70}" presName="desTx" presStyleLbl="revTx" presStyleIdx="3" presStyleCnt="10">
        <dgm:presLayoutVars/>
      </dgm:prSet>
      <dgm:spPr/>
    </dgm:pt>
    <dgm:pt modelId="{E02A0D5B-0205-42E3-84E3-696161535178}" type="pres">
      <dgm:prSet presAssocID="{966D144C-50CF-4960-800D-F15722E5C508}" presName="sibTrans" presStyleCnt="0"/>
      <dgm:spPr/>
    </dgm:pt>
    <dgm:pt modelId="{2D89596A-8633-40F4-82CB-EB5BA80F298D}" type="pres">
      <dgm:prSet presAssocID="{33B96B8B-009B-4A30-80F9-6EBFE526DE8D}" presName="compNode" presStyleCnt="0"/>
      <dgm:spPr/>
    </dgm:pt>
    <dgm:pt modelId="{D863905A-FD99-4CC5-9A52-83F33BE32DDD}" type="pres">
      <dgm:prSet presAssocID="{33B96B8B-009B-4A30-80F9-6EBFE526DE8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C8E1BCFB-0D18-4EE2-B86E-4AD2F04D9018}" type="pres">
      <dgm:prSet presAssocID="{33B96B8B-009B-4A30-80F9-6EBFE526DE8D}" presName="iconSpace" presStyleCnt="0"/>
      <dgm:spPr/>
    </dgm:pt>
    <dgm:pt modelId="{1BFFB939-12FC-47B8-B467-5655A16F492A}" type="pres">
      <dgm:prSet presAssocID="{33B96B8B-009B-4A30-80F9-6EBFE526DE8D}" presName="parTx" presStyleLbl="revTx" presStyleIdx="4" presStyleCnt="10">
        <dgm:presLayoutVars>
          <dgm:chMax val="0"/>
          <dgm:chPref val="0"/>
        </dgm:presLayoutVars>
      </dgm:prSet>
      <dgm:spPr/>
    </dgm:pt>
    <dgm:pt modelId="{B633E648-1689-46FD-B8AD-595C395453BC}" type="pres">
      <dgm:prSet presAssocID="{33B96B8B-009B-4A30-80F9-6EBFE526DE8D}" presName="txSpace" presStyleCnt="0"/>
      <dgm:spPr/>
    </dgm:pt>
    <dgm:pt modelId="{0500D202-3F18-405A-B67D-39B40505C2A4}" type="pres">
      <dgm:prSet presAssocID="{33B96B8B-009B-4A30-80F9-6EBFE526DE8D}" presName="desTx" presStyleLbl="revTx" presStyleIdx="5" presStyleCnt="10">
        <dgm:presLayoutVars/>
      </dgm:prSet>
      <dgm:spPr/>
    </dgm:pt>
    <dgm:pt modelId="{385650E2-FBDF-47CD-B4BE-6BE24B3E76E0}" type="pres">
      <dgm:prSet presAssocID="{094DB2C8-E88F-4ED2-A1EC-67F975EE3A1B}" presName="sibTrans" presStyleCnt="0"/>
      <dgm:spPr/>
    </dgm:pt>
    <dgm:pt modelId="{9D380AAB-721C-46BB-BB0D-4F4FE2806798}" type="pres">
      <dgm:prSet presAssocID="{10F38640-64C7-4E17-9084-1930709899C4}" presName="compNode" presStyleCnt="0"/>
      <dgm:spPr/>
    </dgm:pt>
    <dgm:pt modelId="{FA118371-2BC8-42FE-8A40-94E088C29E0E}" type="pres">
      <dgm:prSet presAssocID="{10F38640-64C7-4E17-9084-1930709899C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C98CBBE7-C320-4234-9E7F-BE74F5A984BB}" type="pres">
      <dgm:prSet presAssocID="{10F38640-64C7-4E17-9084-1930709899C4}" presName="iconSpace" presStyleCnt="0"/>
      <dgm:spPr/>
    </dgm:pt>
    <dgm:pt modelId="{AF13B732-E2CD-42FD-9B11-3A65A17A8AA3}" type="pres">
      <dgm:prSet presAssocID="{10F38640-64C7-4E17-9084-1930709899C4}" presName="parTx" presStyleLbl="revTx" presStyleIdx="6" presStyleCnt="10">
        <dgm:presLayoutVars>
          <dgm:chMax val="0"/>
          <dgm:chPref val="0"/>
        </dgm:presLayoutVars>
      </dgm:prSet>
      <dgm:spPr/>
    </dgm:pt>
    <dgm:pt modelId="{8EE2D231-962D-4C78-A05B-F0A8BBC1C1FE}" type="pres">
      <dgm:prSet presAssocID="{10F38640-64C7-4E17-9084-1930709899C4}" presName="txSpace" presStyleCnt="0"/>
      <dgm:spPr/>
    </dgm:pt>
    <dgm:pt modelId="{EED8A1D6-3A08-4255-8511-D8639F60C218}" type="pres">
      <dgm:prSet presAssocID="{10F38640-64C7-4E17-9084-1930709899C4}" presName="desTx" presStyleLbl="revTx" presStyleIdx="7" presStyleCnt="10">
        <dgm:presLayoutVars/>
      </dgm:prSet>
      <dgm:spPr/>
    </dgm:pt>
    <dgm:pt modelId="{1A095438-760E-4E09-9A60-4E70B3F1A767}" type="pres">
      <dgm:prSet presAssocID="{362CCAAE-204B-4BBE-A9D4-1182B85A18CE}" presName="sibTrans" presStyleCnt="0"/>
      <dgm:spPr/>
    </dgm:pt>
    <dgm:pt modelId="{529D3351-734C-43A0-B1B3-97D98934F882}" type="pres">
      <dgm:prSet presAssocID="{35331D15-6E4B-4DD4-BCB8-966803F211AC}" presName="compNode" presStyleCnt="0"/>
      <dgm:spPr/>
    </dgm:pt>
    <dgm:pt modelId="{97DC7F71-0593-45D8-A507-6A891B135916}" type="pres">
      <dgm:prSet presAssocID="{35331D15-6E4B-4DD4-BCB8-966803F211A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r"/>
        </a:ext>
      </dgm:extLst>
    </dgm:pt>
    <dgm:pt modelId="{112E628E-02B1-4E2A-B22A-7012757B735C}" type="pres">
      <dgm:prSet presAssocID="{35331D15-6E4B-4DD4-BCB8-966803F211AC}" presName="iconSpace" presStyleCnt="0"/>
      <dgm:spPr/>
    </dgm:pt>
    <dgm:pt modelId="{9E870A15-0B63-4104-8F12-8475CC7783A4}" type="pres">
      <dgm:prSet presAssocID="{35331D15-6E4B-4DD4-BCB8-966803F211AC}" presName="parTx" presStyleLbl="revTx" presStyleIdx="8" presStyleCnt="10">
        <dgm:presLayoutVars>
          <dgm:chMax val="0"/>
          <dgm:chPref val="0"/>
        </dgm:presLayoutVars>
      </dgm:prSet>
      <dgm:spPr/>
    </dgm:pt>
    <dgm:pt modelId="{220B81E1-5351-444F-BF4F-6A4D8444024C}" type="pres">
      <dgm:prSet presAssocID="{35331D15-6E4B-4DD4-BCB8-966803F211AC}" presName="txSpace" presStyleCnt="0"/>
      <dgm:spPr/>
    </dgm:pt>
    <dgm:pt modelId="{2B6D14D0-189A-4761-A56B-FE13EEF31EBF}" type="pres">
      <dgm:prSet presAssocID="{35331D15-6E4B-4DD4-BCB8-966803F211AC}" presName="desTx" presStyleLbl="revTx" presStyleIdx="9" presStyleCnt="10">
        <dgm:presLayoutVars/>
      </dgm:prSet>
      <dgm:spPr/>
    </dgm:pt>
  </dgm:ptLst>
  <dgm:cxnLst>
    <dgm:cxn modelId="{4255191C-44EE-4B07-BFCB-076BEB74AF24}" srcId="{35331D15-6E4B-4DD4-BCB8-966803F211AC}" destId="{AB5665A0-228C-4BE2-B360-733DE6BD7C39}" srcOrd="0" destOrd="0" parTransId="{7BF4F0E2-DB6B-4BCF-8BE7-CC8D82718053}" sibTransId="{F4F7B2D5-8DB6-4612-8947-4A4F2F66C1DC}"/>
    <dgm:cxn modelId="{DF920028-3DC1-471C-AA5B-2A77324D9C5E}" srcId="{5A55E808-BCF4-4E1B-B907-744714624F44}" destId="{10F38640-64C7-4E17-9084-1930709899C4}" srcOrd="3" destOrd="0" parTransId="{9793BCFF-1336-4EE9-A628-9ABA954281BB}" sibTransId="{362CCAAE-204B-4BBE-A9D4-1182B85A18CE}"/>
    <dgm:cxn modelId="{720E9C4A-71E5-4411-A30B-E42240F5C7C1}" type="presOf" srcId="{FF3363FE-EE63-46B4-B338-2573B33D3DCF}" destId="{2B6D14D0-189A-4761-A56B-FE13EEF31EBF}" srcOrd="0" destOrd="1" presId="urn:microsoft.com/office/officeart/2018/2/layout/IconLabelDescriptionList"/>
    <dgm:cxn modelId="{61D1F46C-3A47-4859-943B-2341F9F671AA}" type="presOf" srcId="{B74A070F-31C0-4594-87FC-74E9B5F478E8}" destId="{FAE1C62F-1564-4E44-9D15-BFF2DAAA3CD1}" srcOrd="0" destOrd="0" presId="urn:microsoft.com/office/officeart/2018/2/layout/IconLabelDescriptionList"/>
    <dgm:cxn modelId="{9D2BAA58-B7E4-4A7D-8ACD-E4C6C27F7220}" srcId="{5A55E808-BCF4-4E1B-B907-744714624F44}" destId="{35331D15-6E4B-4DD4-BCB8-966803F211AC}" srcOrd="4" destOrd="0" parTransId="{51A87586-8002-4361-8EF8-B3D61EFA62D0}" sibTransId="{A59F73A8-245B-4AFF-A400-CF28932B886F}"/>
    <dgm:cxn modelId="{D905E27F-3EB4-44A2-81F6-3A6663B2D1F9}" srcId="{5A55E808-BCF4-4E1B-B907-744714624F44}" destId="{B74A070F-31C0-4594-87FC-74E9B5F478E8}" srcOrd="0" destOrd="0" parTransId="{5A8707E2-78E5-44C2-AFF3-2F978D844D7B}" sibTransId="{CA5969AC-346E-4118-B8B1-5FE44E533A52}"/>
    <dgm:cxn modelId="{80188C81-0200-4FC8-89FE-45B9FB570961}" type="presOf" srcId="{C6200D18-D77B-4609-8351-4A2095637F70}" destId="{72BC0A03-9B61-4727-9954-4B39EC623A1B}" srcOrd="0" destOrd="0" presId="urn:microsoft.com/office/officeart/2018/2/layout/IconLabelDescriptionList"/>
    <dgm:cxn modelId="{FA20188C-C262-4EA4-A549-A9528FFF4D34}" type="presOf" srcId="{5A55E808-BCF4-4E1B-B907-744714624F44}" destId="{A952810A-1C3F-444B-89CC-D4F413DDEC51}" srcOrd="0" destOrd="0" presId="urn:microsoft.com/office/officeart/2018/2/layout/IconLabelDescriptionList"/>
    <dgm:cxn modelId="{7DCC3793-815B-494C-A6AB-2E12B74DA2A4}" srcId="{35331D15-6E4B-4DD4-BCB8-966803F211AC}" destId="{FF3363FE-EE63-46B4-B338-2573B33D3DCF}" srcOrd="1" destOrd="0" parTransId="{CD5A63AC-D292-4C4E-BC7F-755D6D2A89F3}" sibTransId="{0B32C5F2-4ACC-4226-B0F0-2DC383B3B9FC}"/>
    <dgm:cxn modelId="{6229ACB2-9AE5-4498-940A-BAF948D59E4E}" srcId="{5A55E808-BCF4-4E1B-B907-744714624F44}" destId="{33B96B8B-009B-4A30-80F9-6EBFE526DE8D}" srcOrd="2" destOrd="0" parTransId="{56227A72-83FD-4B52-BCFE-96A08A7A6CCD}" sibTransId="{094DB2C8-E88F-4ED2-A1EC-67F975EE3A1B}"/>
    <dgm:cxn modelId="{DEBEB3B3-4312-4B0D-87D0-58A5D222D93B}" type="presOf" srcId="{10F38640-64C7-4E17-9084-1930709899C4}" destId="{AF13B732-E2CD-42FD-9B11-3A65A17A8AA3}" srcOrd="0" destOrd="0" presId="urn:microsoft.com/office/officeart/2018/2/layout/IconLabelDescriptionList"/>
    <dgm:cxn modelId="{2FE000B9-71A1-4CB8-B879-7220E6BCF401}" srcId="{5A55E808-BCF4-4E1B-B907-744714624F44}" destId="{C6200D18-D77B-4609-8351-4A2095637F70}" srcOrd="1" destOrd="0" parTransId="{5DD0293E-3818-45C9-839F-0B0B54093882}" sibTransId="{966D144C-50CF-4960-800D-F15722E5C508}"/>
    <dgm:cxn modelId="{FB5BC1D9-1E99-4B77-AAF6-1EDF11ADDB00}" type="presOf" srcId="{33B96B8B-009B-4A30-80F9-6EBFE526DE8D}" destId="{1BFFB939-12FC-47B8-B467-5655A16F492A}" srcOrd="0" destOrd="0" presId="urn:microsoft.com/office/officeart/2018/2/layout/IconLabelDescriptionList"/>
    <dgm:cxn modelId="{223451E5-F9E7-41A6-B62A-246C97045979}" type="presOf" srcId="{AB5665A0-228C-4BE2-B360-733DE6BD7C39}" destId="{2B6D14D0-189A-4761-A56B-FE13EEF31EBF}" srcOrd="0" destOrd="0" presId="urn:microsoft.com/office/officeart/2018/2/layout/IconLabelDescriptionList"/>
    <dgm:cxn modelId="{43068AF6-97DF-427D-9440-DDCB3C7A0BFE}" type="presOf" srcId="{35331D15-6E4B-4DD4-BCB8-966803F211AC}" destId="{9E870A15-0B63-4104-8F12-8475CC7783A4}" srcOrd="0" destOrd="0" presId="urn:microsoft.com/office/officeart/2018/2/layout/IconLabelDescriptionList"/>
    <dgm:cxn modelId="{76948868-3A53-4FD0-ABEB-E02722D8AAB4}" type="presParOf" srcId="{A952810A-1C3F-444B-89CC-D4F413DDEC51}" destId="{393855FA-513E-4E10-B645-0405942B94DF}" srcOrd="0" destOrd="0" presId="urn:microsoft.com/office/officeart/2018/2/layout/IconLabelDescriptionList"/>
    <dgm:cxn modelId="{21E08A32-BD1E-4488-8611-71C6BB273A1A}" type="presParOf" srcId="{393855FA-513E-4E10-B645-0405942B94DF}" destId="{E64CDF92-B1E8-450E-B59D-CC8EAF32E904}" srcOrd="0" destOrd="0" presId="urn:microsoft.com/office/officeart/2018/2/layout/IconLabelDescriptionList"/>
    <dgm:cxn modelId="{02994D9D-8B42-4EAA-9CF4-BFA9C5F602F1}" type="presParOf" srcId="{393855FA-513E-4E10-B645-0405942B94DF}" destId="{4C80D557-A2C1-476C-9ED1-939C5161DF98}" srcOrd="1" destOrd="0" presId="urn:microsoft.com/office/officeart/2018/2/layout/IconLabelDescriptionList"/>
    <dgm:cxn modelId="{2CC36ABB-2AC3-4FDC-A3EE-AAF844C99B36}" type="presParOf" srcId="{393855FA-513E-4E10-B645-0405942B94DF}" destId="{FAE1C62F-1564-4E44-9D15-BFF2DAAA3CD1}" srcOrd="2" destOrd="0" presId="urn:microsoft.com/office/officeart/2018/2/layout/IconLabelDescriptionList"/>
    <dgm:cxn modelId="{92A1FA0F-C41F-4423-AB89-CF995B5F63A5}" type="presParOf" srcId="{393855FA-513E-4E10-B645-0405942B94DF}" destId="{DA2C1740-F5FD-4601-AC49-635F8628CFA7}" srcOrd="3" destOrd="0" presId="urn:microsoft.com/office/officeart/2018/2/layout/IconLabelDescriptionList"/>
    <dgm:cxn modelId="{5E6E4D8F-4E00-416C-9EC9-A14900D41D97}" type="presParOf" srcId="{393855FA-513E-4E10-B645-0405942B94DF}" destId="{6A6B1B11-7EDF-44EA-B479-15B2655484CD}" srcOrd="4" destOrd="0" presId="urn:microsoft.com/office/officeart/2018/2/layout/IconLabelDescriptionList"/>
    <dgm:cxn modelId="{7746E667-1426-4DE5-826E-05531C148A2A}" type="presParOf" srcId="{A952810A-1C3F-444B-89CC-D4F413DDEC51}" destId="{F2975D9F-CC47-48F5-8E05-6F1B6BA7C560}" srcOrd="1" destOrd="0" presId="urn:microsoft.com/office/officeart/2018/2/layout/IconLabelDescriptionList"/>
    <dgm:cxn modelId="{1D5FF4A7-F239-4B18-8E75-A20BFF1F84B9}" type="presParOf" srcId="{A952810A-1C3F-444B-89CC-D4F413DDEC51}" destId="{6070DA30-B63D-42B0-8590-E3296B95B756}" srcOrd="2" destOrd="0" presId="urn:microsoft.com/office/officeart/2018/2/layout/IconLabelDescriptionList"/>
    <dgm:cxn modelId="{F001FBBB-D28E-493F-942E-C2DCBD0F4F9B}" type="presParOf" srcId="{6070DA30-B63D-42B0-8590-E3296B95B756}" destId="{4E79EBE0-396F-4C98-B15C-2D7BB7BAD7D5}" srcOrd="0" destOrd="0" presId="urn:microsoft.com/office/officeart/2018/2/layout/IconLabelDescriptionList"/>
    <dgm:cxn modelId="{B484F5AD-F872-43DC-BE30-37E28EE7F10F}" type="presParOf" srcId="{6070DA30-B63D-42B0-8590-E3296B95B756}" destId="{33279148-87D2-4CD0-8628-4688E4B0E43B}" srcOrd="1" destOrd="0" presId="urn:microsoft.com/office/officeart/2018/2/layout/IconLabelDescriptionList"/>
    <dgm:cxn modelId="{2D453A13-74A6-4A47-9CCF-5114759794ED}" type="presParOf" srcId="{6070DA30-B63D-42B0-8590-E3296B95B756}" destId="{72BC0A03-9B61-4727-9954-4B39EC623A1B}" srcOrd="2" destOrd="0" presId="urn:microsoft.com/office/officeart/2018/2/layout/IconLabelDescriptionList"/>
    <dgm:cxn modelId="{82F1E164-7448-4596-8470-5D6AE3728F56}" type="presParOf" srcId="{6070DA30-B63D-42B0-8590-E3296B95B756}" destId="{CFD3626A-AABC-4B15-AACE-EF6B29BCDC89}" srcOrd="3" destOrd="0" presId="urn:microsoft.com/office/officeart/2018/2/layout/IconLabelDescriptionList"/>
    <dgm:cxn modelId="{343A9D23-9E9D-447F-990A-5B5DB6A994BF}" type="presParOf" srcId="{6070DA30-B63D-42B0-8590-E3296B95B756}" destId="{98F4423C-0FAE-4A33-86FA-90419AF6915A}" srcOrd="4" destOrd="0" presId="urn:microsoft.com/office/officeart/2018/2/layout/IconLabelDescriptionList"/>
    <dgm:cxn modelId="{B6F13CD8-E5FE-4302-8DE6-79169D07CB3C}" type="presParOf" srcId="{A952810A-1C3F-444B-89CC-D4F413DDEC51}" destId="{E02A0D5B-0205-42E3-84E3-696161535178}" srcOrd="3" destOrd="0" presId="urn:microsoft.com/office/officeart/2018/2/layout/IconLabelDescriptionList"/>
    <dgm:cxn modelId="{9D7EC855-6A94-4C25-A573-58D5D4DF52F1}" type="presParOf" srcId="{A952810A-1C3F-444B-89CC-D4F413DDEC51}" destId="{2D89596A-8633-40F4-82CB-EB5BA80F298D}" srcOrd="4" destOrd="0" presId="urn:microsoft.com/office/officeart/2018/2/layout/IconLabelDescriptionList"/>
    <dgm:cxn modelId="{88A1BE64-549C-450C-8519-4F3A448CEC8C}" type="presParOf" srcId="{2D89596A-8633-40F4-82CB-EB5BA80F298D}" destId="{D863905A-FD99-4CC5-9A52-83F33BE32DDD}" srcOrd="0" destOrd="0" presId="urn:microsoft.com/office/officeart/2018/2/layout/IconLabelDescriptionList"/>
    <dgm:cxn modelId="{796D2E9D-BA57-4175-BA97-6DFE5AB958FE}" type="presParOf" srcId="{2D89596A-8633-40F4-82CB-EB5BA80F298D}" destId="{C8E1BCFB-0D18-4EE2-B86E-4AD2F04D9018}" srcOrd="1" destOrd="0" presId="urn:microsoft.com/office/officeart/2018/2/layout/IconLabelDescriptionList"/>
    <dgm:cxn modelId="{EC6BCCB1-C5EA-4E48-A2FF-D6588B3341DB}" type="presParOf" srcId="{2D89596A-8633-40F4-82CB-EB5BA80F298D}" destId="{1BFFB939-12FC-47B8-B467-5655A16F492A}" srcOrd="2" destOrd="0" presId="urn:microsoft.com/office/officeart/2018/2/layout/IconLabelDescriptionList"/>
    <dgm:cxn modelId="{A5B1EFA0-CCAD-4621-B795-7DF45A8D1002}" type="presParOf" srcId="{2D89596A-8633-40F4-82CB-EB5BA80F298D}" destId="{B633E648-1689-46FD-B8AD-595C395453BC}" srcOrd="3" destOrd="0" presId="urn:microsoft.com/office/officeart/2018/2/layout/IconLabelDescriptionList"/>
    <dgm:cxn modelId="{E723A72F-49BF-4FC3-A24A-B0C9D84F0C9B}" type="presParOf" srcId="{2D89596A-8633-40F4-82CB-EB5BA80F298D}" destId="{0500D202-3F18-405A-B67D-39B40505C2A4}" srcOrd="4" destOrd="0" presId="urn:microsoft.com/office/officeart/2018/2/layout/IconLabelDescriptionList"/>
    <dgm:cxn modelId="{141978EE-FFBF-4188-9878-494A48D2C459}" type="presParOf" srcId="{A952810A-1C3F-444B-89CC-D4F413DDEC51}" destId="{385650E2-FBDF-47CD-B4BE-6BE24B3E76E0}" srcOrd="5" destOrd="0" presId="urn:microsoft.com/office/officeart/2018/2/layout/IconLabelDescriptionList"/>
    <dgm:cxn modelId="{C63ED4E4-1BD6-46A1-AA94-872C86A1525F}" type="presParOf" srcId="{A952810A-1C3F-444B-89CC-D4F413DDEC51}" destId="{9D380AAB-721C-46BB-BB0D-4F4FE2806798}" srcOrd="6" destOrd="0" presId="urn:microsoft.com/office/officeart/2018/2/layout/IconLabelDescriptionList"/>
    <dgm:cxn modelId="{471A6134-C7BE-4EC8-8E83-74CAA0619EFE}" type="presParOf" srcId="{9D380AAB-721C-46BB-BB0D-4F4FE2806798}" destId="{FA118371-2BC8-42FE-8A40-94E088C29E0E}" srcOrd="0" destOrd="0" presId="urn:microsoft.com/office/officeart/2018/2/layout/IconLabelDescriptionList"/>
    <dgm:cxn modelId="{C050DF87-F949-4A3D-AB9F-3E9A04E1616A}" type="presParOf" srcId="{9D380AAB-721C-46BB-BB0D-4F4FE2806798}" destId="{C98CBBE7-C320-4234-9E7F-BE74F5A984BB}" srcOrd="1" destOrd="0" presId="urn:microsoft.com/office/officeart/2018/2/layout/IconLabelDescriptionList"/>
    <dgm:cxn modelId="{ECDE972C-896F-464C-941F-E0C459F1F3D6}" type="presParOf" srcId="{9D380AAB-721C-46BB-BB0D-4F4FE2806798}" destId="{AF13B732-E2CD-42FD-9B11-3A65A17A8AA3}" srcOrd="2" destOrd="0" presId="urn:microsoft.com/office/officeart/2018/2/layout/IconLabelDescriptionList"/>
    <dgm:cxn modelId="{DA721123-1EF4-4BBF-9931-7C31342216C7}" type="presParOf" srcId="{9D380AAB-721C-46BB-BB0D-4F4FE2806798}" destId="{8EE2D231-962D-4C78-A05B-F0A8BBC1C1FE}" srcOrd="3" destOrd="0" presId="urn:microsoft.com/office/officeart/2018/2/layout/IconLabelDescriptionList"/>
    <dgm:cxn modelId="{8780825C-E014-4FA3-A69E-F830A56DA374}" type="presParOf" srcId="{9D380AAB-721C-46BB-BB0D-4F4FE2806798}" destId="{EED8A1D6-3A08-4255-8511-D8639F60C218}" srcOrd="4" destOrd="0" presId="urn:microsoft.com/office/officeart/2018/2/layout/IconLabelDescriptionList"/>
    <dgm:cxn modelId="{2E8A2579-65EE-4655-A242-25F202DAD888}" type="presParOf" srcId="{A952810A-1C3F-444B-89CC-D4F413DDEC51}" destId="{1A095438-760E-4E09-9A60-4E70B3F1A767}" srcOrd="7" destOrd="0" presId="urn:microsoft.com/office/officeart/2018/2/layout/IconLabelDescriptionList"/>
    <dgm:cxn modelId="{928DAFE8-44E8-45B0-BA8E-5DC1CBFABF08}" type="presParOf" srcId="{A952810A-1C3F-444B-89CC-D4F413DDEC51}" destId="{529D3351-734C-43A0-B1B3-97D98934F882}" srcOrd="8" destOrd="0" presId="urn:microsoft.com/office/officeart/2018/2/layout/IconLabelDescriptionList"/>
    <dgm:cxn modelId="{CD3AFFE2-FEF0-405A-BDB1-9D0899CBFBEE}" type="presParOf" srcId="{529D3351-734C-43A0-B1B3-97D98934F882}" destId="{97DC7F71-0593-45D8-A507-6A891B135916}" srcOrd="0" destOrd="0" presId="urn:microsoft.com/office/officeart/2018/2/layout/IconLabelDescriptionList"/>
    <dgm:cxn modelId="{B69D5D00-7ABC-4792-B8E6-C0E92E1B1A75}" type="presParOf" srcId="{529D3351-734C-43A0-B1B3-97D98934F882}" destId="{112E628E-02B1-4E2A-B22A-7012757B735C}" srcOrd="1" destOrd="0" presId="urn:microsoft.com/office/officeart/2018/2/layout/IconLabelDescriptionList"/>
    <dgm:cxn modelId="{18E2FFE7-DBD0-4A9D-9A62-DA76076DD61C}" type="presParOf" srcId="{529D3351-734C-43A0-B1B3-97D98934F882}" destId="{9E870A15-0B63-4104-8F12-8475CC7783A4}" srcOrd="2" destOrd="0" presId="urn:microsoft.com/office/officeart/2018/2/layout/IconLabelDescriptionList"/>
    <dgm:cxn modelId="{40DFACA8-DDC6-4DE6-879B-0FEF63C3B429}" type="presParOf" srcId="{529D3351-734C-43A0-B1B3-97D98934F882}" destId="{220B81E1-5351-444F-BF4F-6A4D8444024C}" srcOrd="3" destOrd="0" presId="urn:microsoft.com/office/officeart/2018/2/layout/IconLabelDescriptionList"/>
    <dgm:cxn modelId="{15D129E6-18AE-4BE7-96E0-F2F60F603E84}" type="presParOf" srcId="{529D3351-734C-43A0-B1B3-97D98934F882}" destId="{2B6D14D0-189A-4761-A56B-FE13EEF31EB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B7B0D1-1733-457D-8522-519E016F8B12}"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1AE9F71A-621C-48A2-8288-337BA20F5E67}">
      <dgm:prSet/>
      <dgm:spPr/>
      <dgm:t>
        <a:bodyPr/>
        <a:lstStyle/>
        <a:p>
          <a:r>
            <a:rPr lang="en-US"/>
            <a:t>The VA operates one of the largest integrated healthcare systems in the world, providing comprehensive medical services to eligible veterans through VA Medical Centers (VAMCs) and other outpatient clinics. </a:t>
          </a:r>
        </a:p>
      </dgm:t>
    </dgm:pt>
    <dgm:pt modelId="{B8469552-74FC-4A2B-A98E-1F98315A6211}" type="parTrans" cxnId="{29D6BA19-E605-433C-BFB4-A2A4E6CE054A}">
      <dgm:prSet/>
      <dgm:spPr/>
      <dgm:t>
        <a:bodyPr/>
        <a:lstStyle/>
        <a:p>
          <a:endParaRPr lang="en-US"/>
        </a:p>
      </dgm:t>
    </dgm:pt>
    <dgm:pt modelId="{3C1CFCF3-4363-4F37-9BA5-FADFF2F55CC6}" type="sibTrans" cxnId="{29D6BA19-E605-433C-BFB4-A2A4E6CE054A}">
      <dgm:prSet/>
      <dgm:spPr/>
      <dgm:t>
        <a:bodyPr/>
        <a:lstStyle/>
        <a:p>
          <a:endParaRPr lang="en-US"/>
        </a:p>
      </dgm:t>
    </dgm:pt>
    <dgm:pt modelId="{ED518D16-0E24-4309-83DA-1B309B4B6CE1}">
      <dgm:prSet/>
      <dgm:spPr/>
      <dgm:t>
        <a:bodyPr/>
        <a:lstStyle/>
        <a:p>
          <a:r>
            <a:rPr lang="en-US"/>
            <a:t>The VA's healthcare system is designed to meet the unique needs of veterans, offering a wide range of the following medical services including:</a:t>
          </a:r>
        </a:p>
      </dgm:t>
    </dgm:pt>
    <dgm:pt modelId="{117A3064-753B-4E13-9B44-305A6F48917B}" type="parTrans" cxnId="{96D82544-4229-4578-8F1A-9D93CB3F9C88}">
      <dgm:prSet/>
      <dgm:spPr/>
      <dgm:t>
        <a:bodyPr/>
        <a:lstStyle/>
        <a:p>
          <a:endParaRPr lang="en-US"/>
        </a:p>
      </dgm:t>
    </dgm:pt>
    <dgm:pt modelId="{6EEC373E-106C-46B6-B57F-2DA484570DD2}" type="sibTrans" cxnId="{96D82544-4229-4578-8F1A-9D93CB3F9C88}">
      <dgm:prSet/>
      <dgm:spPr/>
      <dgm:t>
        <a:bodyPr/>
        <a:lstStyle/>
        <a:p>
          <a:endParaRPr lang="en-US"/>
        </a:p>
      </dgm:t>
    </dgm:pt>
    <dgm:pt modelId="{743D734A-4F52-4807-AAA5-E9FF77153321}">
      <dgm:prSet/>
      <dgm:spPr/>
      <dgm:t>
        <a:bodyPr/>
        <a:lstStyle/>
        <a:p>
          <a:r>
            <a:rPr lang="en-US"/>
            <a:t>Medical Care including preventive care, mental health, telehealth and rehabilitation </a:t>
          </a:r>
        </a:p>
      </dgm:t>
    </dgm:pt>
    <dgm:pt modelId="{8E71F0E2-A145-4174-8705-87170407620E}" type="parTrans" cxnId="{BAC773D4-9E89-430D-BDCC-992883E8839C}">
      <dgm:prSet/>
      <dgm:spPr/>
      <dgm:t>
        <a:bodyPr/>
        <a:lstStyle/>
        <a:p>
          <a:endParaRPr lang="en-US"/>
        </a:p>
      </dgm:t>
    </dgm:pt>
    <dgm:pt modelId="{2DDD5CFC-9F59-4FCA-89F1-DDAD79B00981}" type="sibTrans" cxnId="{BAC773D4-9E89-430D-BDCC-992883E8839C}">
      <dgm:prSet/>
      <dgm:spPr/>
      <dgm:t>
        <a:bodyPr/>
        <a:lstStyle/>
        <a:p>
          <a:endParaRPr lang="en-US"/>
        </a:p>
      </dgm:t>
    </dgm:pt>
    <dgm:pt modelId="{DA6B1669-8A14-44E8-BE9B-B91508F4262D}">
      <dgm:prSet/>
      <dgm:spPr/>
      <dgm:t>
        <a:bodyPr/>
        <a:lstStyle/>
        <a:p>
          <a:r>
            <a:rPr lang="en-US"/>
            <a:t>Prescription Medication Coverage</a:t>
          </a:r>
        </a:p>
      </dgm:t>
    </dgm:pt>
    <dgm:pt modelId="{9EF947F1-D9EA-4F08-931E-18F7439607B2}" type="parTrans" cxnId="{079B9532-8CE2-486D-B8A3-24F7ECAA7D79}">
      <dgm:prSet/>
      <dgm:spPr/>
      <dgm:t>
        <a:bodyPr/>
        <a:lstStyle/>
        <a:p>
          <a:endParaRPr lang="en-US"/>
        </a:p>
      </dgm:t>
    </dgm:pt>
    <dgm:pt modelId="{BE526DC5-BD50-44B3-88FC-012BBE2E2626}" type="sibTrans" cxnId="{079B9532-8CE2-486D-B8A3-24F7ECAA7D79}">
      <dgm:prSet/>
      <dgm:spPr/>
      <dgm:t>
        <a:bodyPr/>
        <a:lstStyle/>
        <a:p>
          <a:endParaRPr lang="en-US"/>
        </a:p>
      </dgm:t>
    </dgm:pt>
    <dgm:pt modelId="{79D44D7B-012D-46E1-A430-4FBC463DDD67}" type="pres">
      <dgm:prSet presAssocID="{AEB7B0D1-1733-457D-8522-519E016F8B12}" presName="root" presStyleCnt="0">
        <dgm:presLayoutVars>
          <dgm:dir/>
          <dgm:resizeHandles val="exact"/>
        </dgm:presLayoutVars>
      </dgm:prSet>
      <dgm:spPr/>
    </dgm:pt>
    <dgm:pt modelId="{3172DCFB-34E9-4A3E-BA8D-EE3CF3103646}" type="pres">
      <dgm:prSet presAssocID="{AEB7B0D1-1733-457D-8522-519E016F8B12}" presName="container" presStyleCnt="0">
        <dgm:presLayoutVars>
          <dgm:dir/>
          <dgm:resizeHandles val="exact"/>
        </dgm:presLayoutVars>
      </dgm:prSet>
      <dgm:spPr/>
    </dgm:pt>
    <dgm:pt modelId="{FB06D764-6526-4AD0-9439-5E29F9AFC6E1}" type="pres">
      <dgm:prSet presAssocID="{1AE9F71A-621C-48A2-8288-337BA20F5E67}" presName="compNode" presStyleCnt="0"/>
      <dgm:spPr/>
    </dgm:pt>
    <dgm:pt modelId="{EDA4ADA2-04FF-42F8-B89C-19684214A64A}" type="pres">
      <dgm:prSet presAssocID="{1AE9F71A-621C-48A2-8288-337BA20F5E67}" presName="iconBgRect" presStyleLbl="bgShp" presStyleIdx="0" presStyleCnt="4"/>
      <dgm:spPr/>
    </dgm:pt>
    <dgm:pt modelId="{85A3D3F6-1651-4C34-A818-955110539251}" type="pres">
      <dgm:prSet presAssocID="{1AE9F71A-621C-48A2-8288-337BA20F5E6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C02F1CB8-7B95-492E-ABCF-05F34DB1D9A2}" type="pres">
      <dgm:prSet presAssocID="{1AE9F71A-621C-48A2-8288-337BA20F5E67}" presName="spaceRect" presStyleCnt="0"/>
      <dgm:spPr/>
    </dgm:pt>
    <dgm:pt modelId="{A57E6192-FBE5-4D36-9DA3-E32CBF96236B}" type="pres">
      <dgm:prSet presAssocID="{1AE9F71A-621C-48A2-8288-337BA20F5E67}" presName="textRect" presStyleLbl="revTx" presStyleIdx="0" presStyleCnt="4">
        <dgm:presLayoutVars>
          <dgm:chMax val="1"/>
          <dgm:chPref val="1"/>
        </dgm:presLayoutVars>
      </dgm:prSet>
      <dgm:spPr/>
    </dgm:pt>
    <dgm:pt modelId="{D5F273C9-B59A-4ECE-BFDA-26056092F191}" type="pres">
      <dgm:prSet presAssocID="{3C1CFCF3-4363-4F37-9BA5-FADFF2F55CC6}" presName="sibTrans" presStyleLbl="sibTrans2D1" presStyleIdx="0" presStyleCnt="0"/>
      <dgm:spPr/>
    </dgm:pt>
    <dgm:pt modelId="{C4E044A3-066D-4956-A880-8DE804F9269A}" type="pres">
      <dgm:prSet presAssocID="{ED518D16-0E24-4309-83DA-1B309B4B6CE1}" presName="compNode" presStyleCnt="0"/>
      <dgm:spPr/>
    </dgm:pt>
    <dgm:pt modelId="{1D1569B5-6A2D-4CE7-B11D-E7FD90DA4358}" type="pres">
      <dgm:prSet presAssocID="{ED518D16-0E24-4309-83DA-1B309B4B6CE1}" presName="iconBgRect" presStyleLbl="bgShp" presStyleIdx="1" presStyleCnt="4"/>
      <dgm:spPr/>
    </dgm:pt>
    <dgm:pt modelId="{9B7905F3-63E0-405C-8B7C-CDB3180D543F}" type="pres">
      <dgm:prSet presAssocID="{ED518D16-0E24-4309-83DA-1B309B4B6C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1DB47B0B-E2F5-4047-A115-DB10CAB4666E}" type="pres">
      <dgm:prSet presAssocID="{ED518D16-0E24-4309-83DA-1B309B4B6CE1}" presName="spaceRect" presStyleCnt="0"/>
      <dgm:spPr/>
    </dgm:pt>
    <dgm:pt modelId="{DAE7E382-F54C-47B2-96BF-FC70FCD19A52}" type="pres">
      <dgm:prSet presAssocID="{ED518D16-0E24-4309-83DA-1B309B4B6CE1}" presName="textRect" presStyleLbl="revTx" presStyleIdx="1" presStyleCnt="4">
        <dgm:presLayoutVars>
          <dgm:chMax val="1"/>
          <dgm:chPref val="1"/>
        </dgm:presLayoutVars>
      </dgm:prSet>
      <dgm:spPr/>
    </dgm:pt>
    <dgm:pt modelId="{2E5F92BB-9945-4A37-A487-78D5DF1C3FB4}" type="pres">
      <dgm:prSet presAssocID="{6EEC373E-106C-46B6-B57F-2DA484570DD2}" presName="sibTrans" presStyleLbl="sibTrans2D1" presStyleIdx="0" presStyleCnt="0"/>
      <dgm:spPr/>
    </dgm:pt>
    <dgm:pt modelId="{7D35C237-20D3-46A7-90DA-E9BBDEF85E21}" type="pres">
      <dgm:prSet presAssocID="{743D734A-4F52-4807-AAA5-E9FF77153321}" presName="compNode" presStyleCnt="0"/>
      <dgm:spPr/>
    </dgm:pt>
    <dgm:pt modelId="{0741FDC7-EDAD-4013-B648-E1701C5D9A5F}" type="pres">
      <dgm:prSet presAssocID="{743D734A-4F52-4807-AAA5-E9FF77153321}" presName="iconBgRect" presStyleLbl="bgShp" presStyleIdx="2" presStyleCnt="4"/>
      <dgm:spPr/>
    </dgm:pt>
    <dgm:pt modelId="{B897EE4A-685C-4D86-B010-BD8FD700FA01}" type="pres">
      <dgm:prSet presAssocID="{743D734A-4F52-4807-AAA5-E9FF7715332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EB34DED0-3C49-4282-B554-7C1325F1AFA2}" type="pres">
      <dgm:prSet presAssocID="{743D734A-4F52-4807-AAA5-E9FF77153321}" presName="spaceRect" presStyleCnt="0"/>
      <dgm:spPr/>
    </dgm:pt>
    <dgm:pt modelId="{1D447D97-2241-494F-882E-F1069DF50118}" type="pres">
      <dgm:prSet presAssocID="{743D734A-4F52-4807-AAA5-E9FF77153321}" presName="textRect" presStyleLbl="revTx" presStyleIdx="2" presStyleCnt="4">
        <dgm:presLayoutVars>
          <dgm:chMax val="1"/>
          <dgm:chPref val="1"/>
        </dgm:presLayoutVars>
      </dgm:prSet>
      <dgm:spPr/>
    </dgm:pt>
    <dgm:pt modelId="{081DD5A1-B908-40EE-8548-0DF21878D73A}" type="pres">
      <dgm:prSet presAssocID="{2DDD5CFC-9F59-4FCA-89F1-DDAD79B00981}" presName="sibTrans" presStyleLbl="sibTrans2D1" presStyleIdx="0" presStyleCnt="0"/>
      <dgm:spPr/>
    </dgm:pt>
    <dgm:pt modelId="{F1181CC5-A27D-4145-AF16-01392C1DCAFC}" type="pres">
      <dgm:prSet presAssocID="{DA6B1669-8A14-44E8-BE9B-B91508F4262D}" presName="compNode" presStyleCnt="0"/>
      <dgm:spPr/>
    </dgm:pt>
    <dgm:pt modelId="{361DA9F7-3A00-4837-8545-7468A48073CE}" type="pres">
      <dgm:prSet presAssocID="{DA6B1669-8A14-44E8-BE9B-B91508F4262D}" presName="iconBgRect" presStyleLbl="bgShp" presStyleIdx="3" presStyleCnt="4"/>
      <dgm:spPr/>
    </dgm:pt>
    <dgm:pt modelId="{A76620DA-23C0-4304-BBEE-D73478142EFF}" type="pres">
      <dgm:prSet presAssocID="{DA6B1669-8A14-44E8-BE9B-B91508F4262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6561CDE0-E25D-4E14-9B00-E04108B564E8}" type="pres">
      <dgm:prSet presAssocID="{DA6B1669-8A14-44E8-BE9B-B91508F4262D}" presName="spaceRect" presStyleCnt="0"/>
      <dgm:spPr/>
    </dgm:pt>
    <dgm:pt modelId="{1D4527EF-8AF9-455A-8B40-E2D649C3EC3D}" type="pres">
      <dgm:prSet presAssocID="{DA6B1669-8A14-44E8-BE9B-B91508F4262D}" presName="textRect" presStyleLbl="revTx" presStyleIdx="3" presStyleCnt="4">
        <dgm:presLayoutVars>
          <dgm:chMax val="1"/>
          <dgm:chPref val="1"/>
        </dgm:presLayoutVars>
      </dgm:prSet>
      <dgm:spPr/>
    </dgm:pt>
  </dgm:ptLst>
  <dgm:cxnLst>
    <dgm:cxn modelId="{29D6BA19-E605-433C-BFB4-A2A4E6CE054A}" srcId="{AEB7B0D1-1733-457D-8522-519E016F8B12}" destId="{1AE9F71A-621C-48A2-8288-337BA20F5E67}" srcOrd="0" destOrd="0" parTransId="{B8469552-74FC-4A2B-A98E-1F98315A6211}" sibTransId="{3C1CFCF3-4363-4F37-9BA5-FADFF2F55CC6}"/>
    <dgm:cxn modelId="{079B9532-8CE2-486D-B8A3-24F7ECAA7D79}" srcId="{AEB7B0D1-1733-457D-8522-519E016F8B12}" destId="{DA6B1669-8A14-44E8-BE9B-B91508F4262D}" srcOrd="3" destOrd="0" parTransId="{9EF947F1-D9EA-4F08-931E-18F7439607B2}" sibTransId="{BE526DC5-BD50-44B3-88FC-012BBE2E2626}"/>
    <dgm:cxn modelId="{96D82544-4229-4578-8F1A-9D93CB3F9C88}" srcId="{AEB7B0D1-1733-457D-8522-519E016F8B12}" destId="{ED518D16-0E24-4309-83DA-1B309B4B6CE1}" srcOrd="1" destOrd="0" parTransId="{117A3064-753B-4E13-9B44-305A6F48917B}" sibTransId="{6EEC373E-106C-46B6-B57F-2DA484570DD2}"/>
    <dgm:cxn modelId="{C349F864-B090-4776-8B4B-7513CFE8A1AC}" type="presOf" srcId="{3C1CFCF3-4363-4F37-9BA5-FADFF2F55CC6}" destId="{D5F273C9-B59A-4ECE-BFDA-26056092F191}" srcOrd="0" destOrd="0" presId="urn:microsoft.com/office/officeart/2018/2/layout/IconCircleList"/>
    <dgm:cxn modelId="{60F3AE6F-D734-4E06-89B1-D5445EC55CA6}" type="presOf" srcId="{743D734A-4F52-4807-AAA5-E9FF77153321}" destId="{1D447D97-2241-494F-882E-F1069DF50118}" srcOrd="0" destOrd="0" presId="urn:microsoft.com/office/officeart/2018/2/layout/IconCircleList"/>
    <dgm:cxn modelId="{06D1CC5A-2E72-4DD1-9A9C-745D112E1450}" type="presOf" srcId="{DA6B1669-8A14-44E8-BE9B-B91508F4262D}" destId="{1D4527EF-8AF9-455A-8B40-E2D649C3EC3D}" srcOrd="0" destOrd="0" presId="urn:microsoft.com/office/officeart/2018/2/layout/IconCircleList"/>
    <dgm:cxn modelId="{8DD38887-B816-4C4B-8AAF-BFEF29249121}" type="presOf" srcId="{AEB7B0D1-1733-457D-8522-519E016F8B12}" destId="{79D44D7B-012D-46E1-A430-4FBC463DDD67}" srcOrd="0" destOrd="0" presId="urn:microsoft.com/office/officeart/2018/2/layout/IconCircleList"/>
    <dgm:cxn modelId="{148B668F-4DD0-42A4-BF50-0B125533FE1B}" type="presOf" srcId="{6EEC373E-106C-46B6-B57F-2DA484570DD2}" destId="{2E5F92BB-9945-4A37-A487-78D5DF1C3FB4}" srcOrd="0" destOrd="0" presId="urn:microsoft.com/office/officeart/2018/2/layout/IconCircleList"/>
    <dgm:cxn modelId="{0FCFF79A-BE82-4A0C-B65A-BF74B994F3DB}" type="presOf" srcId="{1AE9F71A-621C-48A2-8288-337BA20F5E67}" destId="{A57E6192-FBE5-4D36-9DA3-E32CBF96236B}" srcOrd="0" destOrd="0" presId="urn:microsoft.com/office/officeart/2018/2/layout/IconCircleList"/>
    <dgm:cxn modelId="{83F0BBA4-106C-44E7-9BA5-E3AC9ABF4AEE}" type="presOf" srcId="{ED518D16-0E24-4309-83DA-1B309B4B6CE1}" destId="{DAE7E382-F54C-47B2-96BF-FC70FCD19A52}" srcOrd="0" destOrd="0" presId="urn:microsoft.com/office/officeart/2018/2/layout/IconCircleList"/>
    <dgm:cxn modelId="{B8B983B6-8115-465F-ACC6-92F6DA513322}" type="presOf" srcId="{2DDD5CFC-9F59-4FCA-89F1-DDAD79B00981}" destId="{081DD5A1-B908-40EE-8548-0DF21878D73A}" srcOrd="0" destOrd="0" presId="urn:microsoft.com/office/officeart/2018/2/layout/IconCircleList"/>
    <dgm:cxn modelId="{BAC773D4-9E89-430D-BDCC-992883E8839C}" srcId="{AEB7B0D1-1733-457D-8522-519E016F8B12}" destId="{743D734A-4F52-4807-AAA5-E9FF77153321}" srcOrd="2" destOrd="0" parTransId="{8E71F0E2-A145-4174-8705-87170407620E}" sibTransId="{2DDD5CFC-9F59-4FCA-89F1-DDAD79B00981}"/>
    <dgm:cxn modelId="{7FB50333-B999-4B4A-AF88-CF73AA0ED3D2}" type="presParOf" srcId="{79D44D7B-012D-46E1-A430-4FBC463DDD67}" destId="{3172DCFB-34E9-4A3E-BA8D-EE3CF3103646}" srcOrd="0" destOrd="0" presId="urn:microsoft.com/office/officeart/2018/2/layout/IconCircleList"/>
    <dgm:cxn modelId="{0A274CA1-A2E3-4C2A-8DBE-004CAD25CB00}" type="presParOf" srcId="{3172DCFB-34E9-4A3E-BA8D-EE3CF3103646}" destId="{FB06D764-6526-4AD0-9439-5E29F9AFC6E1}" srcOrd="0" destOrd="0" presId="urn:microsoft.com/office/officeart/2018/2/layout/IconCircleList"/>
    <dgm:cxn modelId="{750EED3F-29CA-4F54-BCBA-F24D4785B561}" type="presParOf" srcId="{FB06D764-6526-4AD0-9439-5E29F9AFC6E1}" destId="{EDA4ADA2-04FF-42F8-B89C-19684214A64A}" srcOrd="0" destOrd="0" presId="urn:microsoft.com/office/officeart/2018/2/layout/IconCircleList"/>
    <dgm:cxn modelId="{6767DC30-156C-44E5-8C04-BF87748D2C19}" type="presParOf" srcId="{FB06D764-6526-4AD0-9439-5E29F9AFC6E1}" destId="{85A3D3F6-1651-4C34-A818-955110539251}" srcOrd="1" destOrd="0" presId="urn:microsoft.com/office/officeart/2018/2/layout/IconCircleList"/>
    <dgm:cxn modelId="{F2D1D3E3-D4B9-4AE0-8AC4-97F1A1ECC29E}" type="presParOf" srcId="{FB06D764-6526-4AD0-9439-5E29F9AFC6E1}" destId="{C02F1CB8-7B95-492E-ABCF-05F34DB1D9A2}" srcOrd="2" destOrd="0" presId="urn:microsoft.com/office/officeart/2018/2/layout/IconCircleList"/>
    <dgm:cxn modelId="{879E3ABC-891F-45F1-AE27-E0CDEBBE55A4}" type="presParOf" srcId="{FB06D764-6526-4AD0-9439-5E29F9AFC6E1}" destId="{A57E6192-FBE5-4D36-9DA3-E32CBF96236B}" srcOrd="3" destOrd="0" presId="urn:microsoft.com/office/officeart/2018/2/layout/IconCircleList"/>
    <dgm:cxn modelId="{6A9AE737-54AA-49F1-BE91-665AC88C7AAB}" type="presParOf" srcId="{3172DCFB-34E9-4A3E-BA8D-EE3CF3103646}" destId="{D5F273C9-B59A-4ECE-BFDA-26056092F191}" srcOrd="1" destOrd="0" presId="urn:microsoft.com/office/officeart/2018/2/layout/IconCircleList"/>
    <dgm:cxn modelId="{2C06EBEB-B7E3-43D0-9DAA-A7E400E0F408}" type="presParOf" srcId="{3172DCFB-34E9-4A3E-BA8D-EE3CF3103646}" destId="{C4E044A3-066D-4956-A880-8DE804F9269A}" srcOrd="2" destOrd="0" presId="urn:microsoft.com/office/officeart/2018/2/layout/IconCircleList"/>
    <dgm:cxn modelId="{ECC3053D-6739-45C5-8914-3B104AAEEC64}" type="presParOf" srcId="{C4E044A3-066D-4956-A880-8DE804F9269A}" destId="{1D1569B5-6A2D-4CE7-B11D-E7FD90DA4358}" srcOrd="0" destOrd="0" presId="urn:microsoft.com/office/officeart/2018/2/layout/IconCircleList"/>
    <dgm:cxn modelId="{87DC915D-F6E9-4370-AC79-2071E14040CA}" type="presParOf" srcId="{C4E044A3-066D-4956-A880-8DE804F9269A}" destId="{9B7905F3-63E0-405C-8B7C-CDB3180D543F}" srcOrd="1" destOrd="0" presId="urn:microsoft.com/office/officeart/2018/2/layout/IconCircleList"/>
    <dgm:cxn modelId="{CB96AA09-389B-4DC2-9AD2-708A027C6756}" type="presParOf" srcId="{C4E044A3-066D-4956-A880-8DE804F9269A}" destId="{1DB47B0B-E2F5-4047-A115-DB10CAB4666E}" srcOrd="2" destOrd="0" presId="urn:microsoft.com/office/officeart/2018/2/layout/IconCircleList"/>
    <dgm:cxn modelId="{43D2E7CE-0C25-40B1-B188-52AECFEC6578}" type="presParOf" srcId="{C4E044A3-066D-4956-A880-8DE804F9269A}" destId="{DAE7E382-F54C-47B2-96BF-FC70FCD19A52}" srcOrd="3" destOrd="0" presId="urn:microsoft.com/office/officeart/2018/2/layout/IconCircleList"/>
    <dgm:cxn modelId="{EB98D7C2-9A9E-4B3B-9B91-AD982CD54CE7}" type="presParOf" srcId="{3172DCFB-34E9-4A3E-BA8D-EE3CF3103646}" destId="{2E5F92BB-9945-4A37-A487-78D5DF1C3FB4}" srcOrd="3" destOrd="0" presId="urn:microsoft.com/office/officeart/2018/2/layout/IconCircleList"/>
    <dgm:cxn modelId="{C73926D2-FFE7-47A2-BA99-D8A931260E40}" type="presParOf" srcId="{3172DCFB-34E9-4A3E-BA8D-EE3CF3103646}" destId="{7D35C237-20D3-46A7-90DA-E9BBDEF85E21}" srcOrd="4" destOrd="0" presId="urn:microsoft.com/office/officeart/2018/2/layout/IconCircleList"/>
    <dgm:cxn modelId="{5B90EE63-26F6-4AC5-A7C7-8F0B2DC328D2}" type="presParOf" srcId="{7D35C237-20D3-46A7-90DA-E9BBDEF85E21}" destId="{0741FDC7-EDAD-4013-B648-E1701C5D9A5F}" srcOrd="0" destOrd="0" presId="urn:microsoft.com/office/officeart/2018/2/layout/IconCircleList"/>
    <dgm:cxn modelId="{1F29D913-2900-469A-9FCA-C0C92CC07826}" type="presParOf" srcId="{7D35C237-20D3-46A7-90DA-E9BBDEF85E21}" destId="{B897EE4A-685C-4D86-B010-BD8FD700FA01}" srcOrd="1" destOrd="0" presId="urn:microsoft.com/office/officeart/2018/2/layout/IconCircleList"/>
    <dgm:cxn modelId="{64BA2BB7-E885-40A4-A501-32D26B8FCEF8}" type="presParOf" srcId="{7D35C237-20D3-46A7-90DA-E9BBDEF85E21}" destId="{EB34DED0-3C49-4282-B554-7C1325F1AFA2}" srcOrd="2" destOrd="0" presId="urn:microsoft.com/office/officeart/2018/2/layout/IconCircleList"/>
    <dgm:cxn modelId="{7F86223E-53C4-4985-95DA-C8B674A12477}" type="presParOf" srcId="{7D35C237-20D3-46A7-90DA-E9BBDEF85E21}" destId="{1D447D97-2241-494F-882E-F1069DF50118}" srcOrd="3" destOrd="0" presId="urn:microsoft.com/office/officeart/2018/2/layout/IconCircleList"/>
    <dgm:cxn modelId="{6C2C7520-C3E7-4282-819F-D58A2D6D3665}" type="presParOf" srcId="{3172DCFB-34E9-4A3E-BA8D-EE3CF3103646}" destId="{081DD5A1-B908-40EE-8548-0DF21878D73A}" srcOrd="5" destOrd="0" presId="urn:microsoft.com/office/officeart/2018/2/layout/IconCircleList"/>
    <dgm:cxn modelId="{1C98CC8B-5CB0-4D06-A418-7AF81989286A}" type="presParOf" srcId="{3172DCFB-34E9-4A3E-BA8D-EE3CF3103646}" destId="{F1181CC5-A27D-4145-AF16-01392C1DCAFC}" srcOrd="6" destOrd="0" presId="urn:microsoft.com/office/officeart/2018/2/layout/IconCircleList"/>
    <dgm:cxn modelId="{3C989232-8F31-4CB2-86BC-A3CF6D46FE36}" type="presParOf" srcId="{F1181CC5-A27D-4145-AF16-01392C1DCAFC}" destId="{361DA9F7-3A00-4837-8545-7468A48073CE}" srcOrd="0" destOrd="0" presId="urn:microsoft.com/office/officeart/2018/2/layout/IconCircleList"/>
    <dgm:cxn modelId="{33807885-F091-4E12-9490-6AA8D106AB1E}" type="presParOf" srcId="{F1181CC5-A27D-4145-AF16-01392C1DCAFC}" destId="{A76620DA-23C0-4304-BBEE-D73478142EFF}" srcOrd="1" destOrd="0" presId="urn:microsoft.com/office/officeart/2018/2/layout/IconCircleList"/>
    <dgm:cxn modelId="{3ACB2D0B-8D02-4588-86A8-4D1CF4956159}" type="presParOf" srcId="{F1181CC5-A27D-4145-AF16-01392C1DCAFC}" destId="{6561CDE0-E25D-4E14-9B00-E04108B564E8}" srcOrd="2" destOrd="0" presId="urn:microsoft.com/office/officeart/2018/2/layout/IconCircleList"/>
    <dgm:cxn modelId="{5BD60A29-BBDD-4438-9672-1582A586B9A7}" type="presParOf" srcId="{F1181CC5-A27D-4145-AF16-01392C1DCAFC}" destId="{1D4527EF-8AF9-455A-8B40-E2D649C3EC3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0487EC-0D82-4E5C-92C5-227A456941FA}"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8E343BF5-E6FC-4639-8BBA-A030B59E7BCE}">
      <dgm:prSet/>
      <dgm:spPr/>
      <dgm:t>
        <a:bodyPr/>
        <a:lstStyle/>
        <a:p>
          <a:r>
            <a:rPr lang="en-US" b="1"/>
            <a:t>Priority Group 1: </a:t>
          </a:r>
          <a:r>
            <a:rPr lang="en-US"/>
            <a:t>Service Connected at 50% or greater, determined to be unemployable due to service connection, Medal of Honor recipients</a:t>
          </a:r>
        </a:p>
      </dgm:t>
    </dgm:pt>
    <dgm:pt modelId="{8632117C-F146-4F77-8DE4-F9FF09B13205}" type="parTrans" cxnId="{FB99E564-8928-498C-89BA-12FE53EE2CA9}">
      <dgm:prSet/>
      <dgm:spPr/>
      <dgm:t>
        <a:bodyPr/>
        <a:lstStyle/>
        <a:p>
          <a:endParaRPr lang="en-US"/>
        </a:p>
      </dgm:t>
    </dgm:pt>
    <dgm:pt modelId="{699C74C5-F9AD-4670-B305-D9ED34531689}" type="sibTrans" cxnId="{FB99E564-8928-498C-89BA-12FE53EE2CA9}">
      <dgm:prSet/>
      <dgm:spPr/>
      <dgm:t>
        <a:bodyPr/>
        <a:lstStyle/>
        <a:p>
          <a:endParaRPr lang="en-US"/>
        </a:p>
      </dgm:t>
    </dgm:pt>
    <dgm:pt modelId="{7892E73D-CBA9-476F-BABC-FF0C9924FB47}">
      <dgm:prSet/>
      <dgm:spPr/>
      <dgm:t>
        <a:bodyPr/>
        <a:lstStyle/>
        <a:p>
          <a:r>
            <a:rPr lang="en-US" b="1"/>
            <a:t>Priority Group 2: </a:t>
          </a:r>
          <a:r>
            <a:rPr lang="en-US"/>
            <a:t>Service Connected at 30% - 40% overall</a:t>
          </a:r>
        </a:p>
      </dgm:t>
    </dgm:pt>
    <dgm:pt modelId="{4242309C-A40C-43BE-A280-CA051F24942D}" type="parTrans" cxnId="{C25AD1CB-0127-4D66-99DC-5BC7A7E28E83}">
      <dgm:prSet/>
      <dgm:spPr/>
      <dgm:t>
        <a:bodyPr/>
        <a:lstStyle/>
        <a:p>
          <a:endParaRPr lang="en-US"/>
        </a:p>
      </dgm:t>
    </dgm:pt>
    <dgm:pt modelId="{974EA8F3-D6C6-4815-A940-72B3E95D3A3C}" type="sibTrans" cxnId="{C25AD1CB-0127-4D66-99DC-5BC7A7E28E83}">
      <dgm:prSet/>
      <dgm:spPr/>
      <dgm:t>
        <a:bodyPr/>
        <a:lstStyle/>
        <a:p>
          <a:endParaRPr lang="en-US"/>
        </a:p>
      </dgm:t>
    </dgm:pt>
    <dgm:pt modelId="{42A0C25F-C648-4571-A3E3-6FF9FDFED17D}">
      <dgm:prSet/>
      <dgm:spPr/>
      <dgm:t>
        <a:bodyPr/>
        <a:lstStyle/>
        <a:p>
          <a:r>
            <a:rPr lang="en-US" b="1"/>
            <a:t>Priority Group 3: </a:t>
          </a:r>
          <a:r>
            <a:rPr lang="en-US"/>
            <a:t>Service Connected 10% - 20%, POWs, Purple Heart Medal recipients, veterans with a 1151 claim granted and VR&amp;E program participants</a:t>
          </a:r>
        </a:p>
      </dgm:t>
    </dgm:pt>
    <dgm:pt modelId="{FA60A11C-F8C9-4F8A-8AAE-3BE0ABFCE106}" type="parTrans" cxnId="{A226EB52-3F76-4908-91E7-FCCF215A8C59}">
      <dgm:prSet/>
      <dgm:spPr/>
      <dgm:t>
        <a:bodyPr/>
        <a:lstStyle/>
        <a:p>
          <a:endParaRPr lang="en-US"/>
        </a:p>
      </dgm:t>
    </dgm:pt>
    <dgm:pt modelId="{9C0BE072-E55F-471B-9C84-34AA10452419}" type="sibTrans" cxnId="{A226EB52-3F76-4908-91E7-FCCF215A8C59}">
      <dgm:prSet/>
      <dgm:spPr/>
      <dgm:t>
        <a:bodyPr/>
        <a:lstStyle/>
        <a:p>
          <a:endParaRPr lang="en-US"/>
        </a:p>
      </dgm:t>
    </dgm:pt>
    <dgm:pt modelId="{FB6B04A9-A66E-4D89-AEC0-7445DEAFF772}">
      <dgm:prSet/>
      <dgm:spPr/>
      <dgm:t>
        <a:bodyPr/>
        <a:lstStyle/>
        <a:p>
          <a:r>
            <a:rPr lang="en-US" b="1"/>
            <a:t>Priority Group 4: </a:t>
          </a:r>
          <a:r>
            <a:rPr lang="en-US"/>
            <a:t>Those receiving Aid and Attendance or Housebound, Catastrophically Disabled</a:t>
          </a:r>
        </a:p>
      </dgm:t>
    </dgm:pt>
    <dgm:pt modelId="{806DFD35-BB3E-4D6F-ACEF-BA1E85344712}" type="parTrans" cxnId="{56F7CCB6-9A93-4CD1-A184-07B8D5C919DC}">
      <dgm:prSet/>
      <dgm:spPr/>
      <dgm:t>
        <a:bodyPr/>
        <a:lstStyle/>
        <a:p>
          <a:endParaRPr lang="en-US"/>
        </a:p>
      </dgm:t>
    </dgm:pt>
    <dgm:pt modelId="{FEB1D35E-A277-4E08-BD2E-EDFA3AA87ABD}" type="sibTrans" cxnId="{56F7CCB6-9A93-4CD1-A184-07B8D5C919DC}">
      <dgm:prSet/>
      <dgm:spPr/>
      <dgm:t>
        <a:bodyPr/>
        <a:lstStyle/>
        <a:p>
          <a:endParaRPr lang="en-US"/>
        </a:p>
      </dgm:t>
    </dgm:pt>
    <dgm:pt modelId="{EEDCCC5E-AE5E-4A69-8EBC-C170B51FD5DD}" type="pres">
      <dgm:prSet presAssocID="{590487EC-0D82-4E5C-92C5-227A456941FA}" presName="vert0" presStyleCnt="0">
        <dgm:presLayoutVars>
          <dgm:dir/>
          <dgm:animOne val="branch"/>
          <dgm:animLvl val="lvl"/>
        </dgm:presLayoutVars>
      </dgm:prSet>
      <dgm:spPr/>
    </dgm:pt>
    <dgm:pt modelId="{87816F55-420D-4D16-AD4E-D98ADB0A0E7B}" type="pres">
      <dgm:prSet presAssocID="{8E343BF5-E6FC-4639-8BBA-A030B59E7BCE}" presName="thickLine" presStyleLbl="alignNode1" presStyleIdx="0" presStyleCnt="4"/>
      <dgm:spPr/>
    </dgm:pt>
    <dgm:pt modelId="{809C5632-ED5A-4D3E-BCAE-D20DFBF07666}" type="pres">
      <dgm:prSet presAssocID="{8E343BF5-E6FC-4639-8BBA-A030B59E7BCE}" presName="horz1" presStyleCnt="0"/>
      <dgm:spPr/>
    </dgm:pt>
    <dgm:pt modelId="{98750E5F-7082-4102-A4B2-8BF2185C47BE}" type="pres">
      <dgm:prSet presAssocID="{8E343BF5-E6FC-4639-8BBA-A030B59E7BCE}" presName="tx1" presStyleLbl="revTx" presStyleIdx="0" presStyleCnt="4"/>
      <dgm:spPr/>
    </dgm:pt>
    <dgm:pt modelId="{F3E3B120-9BBB-4D3B-A605-3859355F703B}" type="pres">
      <dgm:prSet presAssocID="{8E343BF5-E6FC-4639-8BBA-A030B59E7BCE}" presName="vert1" presStyleCnt="0"/>
      <dgm:spPr/>
    </dgm:pt>
    <dgm:pt modelId="{84D1F0AB-AF91-4F26-A871-30FE08E76A51}" type="pres">
      <dgm:prSet presAssocID="{7892E73D-CBA9-476F-BABC-FF0C9924FB47}" presName="thickLine" presStyleLbl="alignNode1" presStyleIdx="1" presStyleCnt="4"/>
      <dgm:spPr/>
    </dgm:pt>
    <dgm:pt modelId="{9D1471AA-8AD5-40F6-9686-8715A9B03455}" type="pres">
      <dgm:prSet presAssocID="{7892E73D-CBA9-476F-BABC-FF0C9924FB47}" presName="horz1" presStyleCnt="0"/>
      <dgm:spPr/>
    </dgm:pt>
    <dgm:pt modelId="{DD57DAA3-1576-4D4F-A1B3-67256B2EE10B}" type="pres">
      <dgm:prSet presAssocID="{7892E73D-CBA9-476F-BABC-FF0C9924FB47}" presName="tx1" presStyleLbl="revTx" presStyleIdx="1" presStyleCnt="4"/>
      <dgm:spPr/>
    </dgm:pt>
    <dgm:pt modelId="{F7F861E2-B62F-4FB3-803F-A19F3EE3E83C}" type="pres">
      <dgm:prSet presAssocID="{7892E73D-CBA9-476F-BABC-FF0C9924FB47}" presName="vert1" presStyleCnt="0"/>
      <dgm:spPr/>
    </dgm:pt>
    <dgm:pt modelId="{CA1A33D6-6AEE-4FD6-B60F-8D6B4C3C3888}" type="pres">
      <dgm:prSet presAssocID="{42A0C25F-C648-4571-A3E3-6FF9FDFED17D}" presName="thickLine" presStyleLbl="alignNode1" presStyleIdx="2" presStyleCnt="4"/>
      <dgm:spPr/>
    </dgm:pt>
    <dgm:pt modelId="{A64F0A49-243A-4126-BE89-F2D6183641EC}" type="pres">
      <dgm:prSet presAssocID="{42A0C25F-C648-4571-A3E3-6FF9FDFED17D}" presName="horz1" presStyleCnt="0"/>
      <dgm:spPr/>
    </dgm:pt>
    <dgm:pt modelId="{9454C9E4-303F-4A49-B943-FB15B5CDBA86}" type="pres">
      <dgm:prSet presAssocID="{42A0C25F-C648-4571-A3E3-6FF9FDFED17D}" presName="tx1" presStyleLbl="revTx" presStyleIdx="2" presStyleCnt="4"/>
      <dgm:spPr/>
    </dgm:pt>
    <dgm:pt modelId="{89660379-C20E-4D2B-BEC1-492456FC0EE9}" type="pres">
      <dgm:prSet presAssocID="{42A0C25F-C648-4571-A3E3-6FF9FDFED17D}" presName="vert1" presStyleCnt="0"/>
      <dgm:spPr/>
    </dgm:pt>
    <dgm:pt modelId="{5623859A-BFF7-4DF1-8B0E-3457C7A80879}" type="pres">
      <dgm:prSet presAssocID="{FB6B04A9-A66E-4D89-AEC0-7445DEAFF772}" presName="thickLine" presStyleLbl="alignNode1" presStyleIdx="3" presStyleCnt="4"/>
      <dgm:spPr/>
    </dgm:pt>
    <dgm:pt modelId="{14378CE3-14A2-4BB3-AB2B-883205180392}" type="pres">
      <dgm:prSet presAssocID="{FB6B04A9-A66E-4D89-AEC0-7445DEAFF772}" presName="horz1" presStyleCnt="0"/>
      <dgm:spPr/>
    </dgm:pt>
    <dgm:pt modelId="{ED4BF43E-9CF4-415D-AD78-AEBE9AB21815}" type="pres">
      <dgm:prSet presAssocID="{FB6B04A9-A66E-4D89-AEC0-7445DEAFF772}" presName="tx1" presStyleLbl="revTx" presStyleIdx="3" presStyleCnt="4"/>
      <dgm:spPr/>
    </dgm:pt>
    <dgm:pt modelId="{2B403EEC-A6E3-4EFE-A0B7-4DDC981866EE}" type="pres">
      <dgm:prSet presAssocID="{FB6B04A9-A66E-4D89-AEC0-7445DEAFF772}" presName="vert1" presStyleCnt="0"/>
      <dgm:spPr/>
    </dgm:pt>
  </dgm:ptLst>
  <dgm:cxnLst>
    <dgm:cxn modelId="{75BEB963-FCDA-453C-A777-BB4C538C6898}" type="presOf" srcId="{42A0C25F-C648-4571-A3E3-6FF9FDFED17D}" destId="{9454C9E4-303F-4A49-B943-FB15B5CDBA86}" srcOrd="0" destOrd="0" presId="urn:microsoft.com/office/officeart/2008/layout/LinedList"/>
    <dgm:cxn modelId="{FB99E564-8928-498C-89BA-12FE53EE2CA9}" srcId="{590487EC-0D82-4E5C-92C5-227A456941FA}" destId="{8E343BF5-E6FC-4639-8BBA-A030B59E7BCE}" srcOrd="0" destOrd="0" parTransId="{8632117C-F146-4F77-8DE4-F9FF09B13205}" sibTransId="{699C74C5-F9AD-4670-B305-D9ED34531689}"/>
    <dgm:cxn modelId="{A226EB52-3F76-4908-91E7-FCCF215A8C59}" srcId="{590487EC-0D82-4E5C-92C5-227A456941FA}" destId="{42A0C25F-C648-4571-A3E3-6FF9FDFED17D}" srcOrd="2" destOrd="0" parTransId="{FA60A11C-F8C9-4F8A-8AAE-3BE0ABFCE106}" sibTransId="{9C0BE072-E55F-471B-9C84-34AA10452419}"/>
    <dgm:cxn modelId="{7B912E7F-3D49-4F8D-AC1B-8D94079B4C24}" type="presOf" srcId="{FB6B04A9-A66E-4D89-AEC0-7445DEAFF772}" destId="{ED4BF43E-9CF4-415D-AD78-AEBE9AB21815}" srcOrd="0" destOrd="0" presId="urn:microsoft.com/office/officeart/2008/layout/LinedList"/>
    <dgm:cxn modelId="{56F7CCB6-9A93-4CD1-A184-07B8D5C919DC}" srcId="{590487EC-0D82-4E5C-92C5-227A456941FA}" destId="{FB6B04A9-A66E-4D89-AEC0-7445DEAFF772}" srcOrd="3" destOrd="0" parTransId="{806DFD35-BB3E-4D6F-ACEF-BA1E85344712}" sibTransId="{FEB1D35E-A277-4E08-BD2E-EDFA3AA87ABD}"/>
    <dgm:cxn modelId="{3C25BEBD-548A-47C8-ACF6-AE38708FAE13}" type="presOf" srcId="{590487EC-0D82-4E5C-92C5-227A456941FA}" destId="{EEDCCC5E-AE5E-4A69-8EBC-C170B51FD5DD}" srcOrd="0" destOrd="0" presId="urn:microsoft.com/office/officeart/2008/layout/LinedList"/>
    <dgm:cxn modelId="{C25AD1CB-0127-4D66-99DC-5BC7A7E28E83}" srcId="{590487EC-0D82-4E5C-92C5-227A456941FA}" destId="{7892E73D-CBA9-476F-BABC-FF0C9924FB47}" srcOrd="1" destOrd="0" parTransId="{4242309C-A40C-43BE-A280-CA051F24942D}" sibTransId="{974EA8F3-D6C6-4815-A940-72B3E95D3A3C}"/>
    <dgm:cxn modelId="{2ACA44D3-BF5A-4DD9-B266-1EE9D4A36BE0}" type="presOf" srcId="{8E343BF5-E6FC-4639-8BBA-A030B59E7BCE}" destId="{98750E5F-7082-4102-A4B2-8BF2185C47BE}" srcOrd="0" destOrd="0" presId="urn:microsoft.com/office/officeart/2008/layout/LinedList"/>
    <dgm:cxn modelId="{1D5813DF-1410-4F9D-9DAA-D9A6E1EA642F}" type="presOf" srcId="{7892E73D-CBA9-476F-BABC-FF0C9924FB47}" destId="{DD57DAA3-1576-4D4F-A1B3-67256B2EE10B}" srcOrd="0" destOrd="0" presId="urn:microsoft.com/office/officeart/2008/layout/LinedList"/>
    <dgm:cxn modelId="{51166AF4-32F4-4A24-9E3C-86563B7CA767}" type="presParOf" srcId="{EEDCCC5E-AE5E-4A69-8EBC-C170B51FD5DD}" destId="{87816F55-420D-4D16-AD4E-D98ADB0A0E7B}" srcOrd="0" destOrd="0" presId="urn:microsoft.com/office/officeart/2008/layout/LinedList"/>
    <dgm:cxn modelId="{5262EAA6-CEC4-4417-8FD9-406D99654A06}" type="presParOf" srcId="{EEDCCC5E-AE5E-4A69-8EBC-C170B51FD5DD}" destId="{809C5632-ED5A-4D3E-BCAE-D20DFBF07666}" srcOrd="1" destOrd="0" presId="urn:microsoft.com/office/officeart/2008/layout/LinedList"/>
    <dgm:cxn modelId="{D817AF26-BA01-4894-8997-7F4CBF5716B7}" type="presParOf" srcId="{809C5632-ED5A-4D3E-BCAE-D20DFBF07666}" destId="{98750E5F-7082-4102-A4B2-8BF2185C47BE}" srcOrd="0" destOrd="0" presId="urn:microsoft.com/office/officeart/2008/layout/LinedList"/>
    <dgm:cxn modelId="{B66A39BE-772C-470C-B7C3-2BEB5E0550C4}" type="presParOf" srcId="{809C5632-ED5A-4D3E-BCAE-D20DFBF07666}" destId="{F3E3B120-9BBB-4D3B-A605-3859355F703B}" srcOrd="1" destOrd="0" presId="urn:microsoft.com/office/officeart/2008/layout/LinedList"/>
    <dgm:cxn modelId="{C37EF743-7AEB-4E87-94F2-066D8972E1FA}" type="presParOf" srcId="{EEDCCC5E-AE5E-4A69-8EBC-C170B51FD5DD}" destId="{84D1F0AB-AF91-4F26-A871-30FE08E76A51}" srcOrd="2" destOrd="0" presId="urn:microsoft.com/office/officeart/2008/layout/LinedList"/>
    <dgm:cxn modelId="{28236FBA-758E-44BC-AAA4-E0218A3CCBD9}" type="presParOf" srcId="{EEDCCC5E-AE5E-4A69-8EBC-C170B51FD5DD}" destId="{9D1471AA-8AD5-40F6-9686-8715A9B03455}" srcOrd="3" destOrd="0" presId="urn:microsoft.com/office/officeart/2008/layout/LinedList"/>
    <dgm:cxn modelId="{2D45DB99-F797-4E1D-B6F5-209060882C6E}" type="presParOf" srcId="{9D1471AA-8AD5-40F6-9686-8715A9B03455}" destId="{DD57DAA3-1576-4D4F-A1B3-67256B2EE10B}" srcOrd="0" destOrd="0" presId="urn:microsoft.com/office/officeart/2008/layout/LinedList"/>
    <dgm:cxn modelId="{0B4CB3D5-1F34-40B4-BA1F-3D2B536E3C4E}" type="presParOf" srcId="{9D1471AA-8AD5-40F6-9686-8715A9B03455}" destId="{F7F861E2-B62F-4FB3-803F-A19F3EE3E83C}" srcOrd="1" destOrd="0" presId="urn:microsoft.com/office/officeart/2008/layout/LinedList"/>
    <dgm:cxn modelId="{53860A8C-5251-4BDB-8879-3F17F4024883}" type="presParOf" srcId="{EEDCCC5E-AE5E-4A69-8EBC-C170B51FD5DD}" destId="{CA1A33D6-6AEE-4FD6-B60F-8D6B4C3C3888}" srcOrd="4" destOrd="0" presId="urn:microsoft.com/office/officeart/2008/layout/LinedList"/>
    <dgm:cxn modelId="{85B3EE32-2A35-4ACE-AEE3-0BF60FA26B73}" type="presParOf" srcId="{EEDCCC5E-AE5E-4A69-8EBC-C170B51FD5DD}" destId="{A64F0A49-243A-4126-BE89-F2D6183641EC}" srcOrd="5" destOrd="0" presId="urn:microsoft.com/office/officeart/2008/layout/LinedList"/>
    <dgm:cxn modelId="{D127EF5C-5F7E-436A-BF6A-F2224C5498BD}" type="presParOf" srcId="{A64F0A49-243A-4126-BE89-F2D6183641EC}" destId="{9454C9E4-303F-4A49-B943-FB15B5CDBA86}" srcOrd="0" destOrd="0" presId="urn:microsoft.com/office/officeart/2008/layout/LinedList"/>
    <dgm:cxn modelId="{29BA12F6-E8E2-4E25-83D7-DCB890E19C10}" type="presParOf" srcId="{A64F0A49-243A-4126-BE89-F2D6183641EC}" destId="{89660379-C20E-4D2B-BEC1-492456FC0EE9}" srcOrd="1" destOrd="0" presId="urn:microsoft.com/office/officeart/2008/layout/LinedList"/>
    <dgm:cxn modelId="{737F0FEA-913F-4A21-84CF-24A1B2A68F9A}" type="presParOf" srcId="{EEDCCC5E-AE5E-4A69-8EBC-C170B51FD5DD}" destId="{5623859A-BFF7-4DF1-8B0E-3457C7A80879}" srcOrd="6" destOrd="0" presId="urn:microsoft.com/office/officeart/2008/layout/LinedList"/>
    <dgm:cxn modelId="{AE0EB9A9-839B-4512-A41C-63E0F365E014}" type="presParOf" srcId="{EEDCCC5E-AE5E-4A69-8EBC-C170B51FD5DD}" destId="{14378CE3-14A2-4BB3-AB2B-883205180392}" srcOrd="7" destOrd="0" presId="urn:microsoft.com/office/officeart/2008/layout/LinedList"/>
    <dgm:cxn modelId="{EF7B7CB2-A8BC-4AE8-944A-EA38DD2A93DE}" type="presParOf" srcId="{14378CE3-14A2-4BB3-AB2B-883205180392}" destId="{ED4BF43E-9CF4-415D-AD78-AEBE9AB21815}" srcOrd="0" destOrd="0" presId="urn:microsoft.com/office/officeart/2008/layout/LinedList"/>
    <dgm:cxn modelId="{BE325C22-94A3-4BC5-84B9-B82A1D4AA329}" type="presParOf" srcId="{14378CE3-14A2-4BB3-AB2B-883205180392}" destId="{2B403EEC-A6E3-4EFE-A0B7-4DDC981866E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AC5B7C-D440-46B3-88D4-EC4BA4675074}"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7AA881AF-1396-4B6E-A4BC-C8EB468FE1CD}">
      <dgm:prSet/>
      <dgm:spPr/>
      <dgm:t>
        <a:bodyPr/>
        <a:lstStyle/>
        <a:p>
          <a:r>
            <a:rPr lang="en-US" b="1"/>
            <a:t>Priority Group 5: </a:t>
          </a:r>
          <a:r>
            <a:rPr lang="en-US"/>
            <a:t>Service Connected 0% (income based), receiving VA Pension, Medicaid eligible</a:t>
          </a:r>
        </a:p>
      </dgm:t>
    </dgm:pt>
    <dgm:pt modelId="{CD0FB541-99E5-46FC-BE54-9A915AE64247}" type="parTrans" cxnId="{A9B929FE-CDA6-450F-9A68-5C619B0B56F6}">
      <dgm:prSet/>
      <dgm:spPr/>
      <dgm:t>
        <a:bodyPr/>
        <a:lstStyle/>
        <a:p>
          <a:endParaRPr lang="en-US"/>
        </a:p>
      </dgm:t>
    </dgm:pt>
    <dgm:pt modelId="{8A562DB7-C0C2-4FE2-9D57-84DCEEF5089F}" type="sibTrans" cxnId="{A9B929FE-CDA6-450F-9A68-5C619B0B56F6}">
      <dgm:prSet/>
      <dgm:spPr/>
      <dgm:t>
        <a:bodyPr/>
        <a:lstStyle/>
        <a:p>
          <a:endParaRPr lang="en-US"/>
        </a:p>
      </dgm:t>
    </dgm:pt>
    <dgm:pt modelId="{5E24F553-5C1F-42F2-9F03-8FAE405E7660}">
      <dgm:prSet/>
      <dgm:spPr/>
      <dgm:t>
        <a:bodyPr/>
        <a:lstStyle/>
        <a:p>
          <a:r>
            <a:rPr lang="en-US" b="1"/>
            <a:t>Priority Group 6: </a:t>
          </a:r>
          <a:r>
            <a:rPr lang="en-US"/>
            <a:t>Service Connected 0% Military exposures (i.e., herbicide, Camp Lejeune), Combat Operations (5 year enhanced benefits)</a:t>
          </a:r>
        </a:p>
      </dgm:t>
    </dgm:pt>
    <dgm:pt modelId="{6704129A-C3C0-4D7C-A21D-7E2DBEEFE6CD}" type="parTrans" cxnId="{8CCE5ADA-A559-4974-81C7-0F2D0C3FD0BE}">
      <dgm:prSet/>
      <dgm:spPr/>
      <dgm:t>
        <a:bodyPr/>
        <a:lstStyle/>
        <a:p>
          <a:endParaRPr lang="en-US"/>
        </a:p>
      </dgm:t>
    </dgm:pt>
    <dgm:pt modelId="{8BF7F94F-FB9B-460F-98D9-439FD02A8A28}" type="sibTrans" cxnId="{8CCE5ADA-A559-4974-81C7-0F2D0C3FD0BE}">
      <dgm:prSet/>
      <dgm:spPr/>
      <dgm:t>
        <a:bodyPr/>
        <a:lstStyle/>
        <a:p>
          <a:endParaRPr lang="en-US"/>
        </a:p>
      </dgm:t>
    </dgm:pt>
    <dgm:pt modelId="{D303CC29-3FE1-434D-88AF-2F33649A21B9}">
      <dgm:prSet/>
      <dgm:spPr/>
      <dgm:t>
        <a:bodyPr/>
        <a:lstStyle/>
        <a:p>
          <a:r>
            <a:rPr lang="en-US" b="1"/>
            <a:t>Priority Group 7: </a:t>
          </a:r>
          <a:r>
            <a:rPr lang="en-US"/>
            <a:t>Not Service Connected (household income below geo-adjusted VA threshold income limits)</a:t>
          </a:r>
        </a:p>
      </dgm:t>
    </dgm:pt>
    <dgm:pt modelId="{90F8D3BD-A258-496B-8882-5D9A78F2D5D6}" type="parTrans" cxnId="{DC980F7E-D011-4F22-AD50-627CF876C9A4}">
      <dgm:prSet/>
      <dgm:spPr/>
      <dgm:t>
        <a:bodyPr/>
        <a:lstStyle/>
        <a:p>
          <a:endParaRPr lang="en-US"/>
        </a:p>
      </dgm:t>
    </dgm:pt>
    <dgm:pt modelId="{05DAC2F8-5BA9-4B35-9E3A-FC2A30DE8C26}" type="sibTrans" cxnId="{DC980F7E-D011-4F22-AD50-627CF876C9A4}">
      <dgm:prSet/>
      <dgm:spPr/>
      <dgm:t>
        <a:bodyPr/>
        <a:lstStyle/>
        <a:p>
          <a:endParaRPr lang="en-US"/>
        </a:p>
      </dgm:t>
    </dgm:pt>
    <dgm:pt modelId="{CEACBD98-A782-450D-824B-73A3E5E37E74}">
      <dgm:prSet/>
      <dgm:spPr/>
      <dgm:t>
        <a:bodyPr/>
        <a:lstStyle/>
        <a:p>
          <a:r>
            <a:rPr lang="en-US" b="1"/>
            <a:t>Priority Group 8: </a:t>
          </a:r>
          <a:r>
            <a:rPr lang="en-US"/>
            <a:t>Not Service Connected / Non-compensable 0% with household income exceeding geo-adjusted VA income limits</a:t>
          </a:r>
        </a:p>
      </dgm:t>
    </dgm:pt>
    <dgm:pt modelId="{C28C7534-F147-4919-9342-ECD10DCF98D0}" type="parTrans" cxnId="{EEBEC91F-3B3D-4E7A-BE58-5E459FC8F224}">
      <dgm:prSet/>
      <dgm:spPr/>
      <dgm:t>
        <a:bodyPr/>
        <a:lstStyle/>
        <a:p>
          <a:endParaRPr lang="en-US"/>
        </a:p>
      </dgm:t>
    </dgm:pt>
    <dgm:pt modelId="{EC637771-68EB-46C9-AB11-EC52D0804FAB}" type="sibTrans" cxnId="{EEBEC91F-3B3D-4E7A-BE58-5E459FC8F224}">
      <dgm:prSet/>
      <dgm:spPr/>
      <dgm:t>
        <a:bodyPr/>
        <a:lstStyle/>
        <a:p>
          <a:endParaRPr lang="en-US"/>
        </a:p>
      </dgm:t>
    </dgm:pt>
    <dgm:pt modelId="{71DE0BA9-FE59-4E11-B170-7B3B48AC8357}" type="pres">
      <dgm:prSet presAssocID="{47AC5B7C-D440-46B3-88D4-EC4BA4675074}" presName="vert0" presStyleCnt="0">
        <dgm:presLayoutVars>
          <dgm:dir/>
          <dgm:animOne val="branch"/>
          <dgm:animLvl val="lvl"/>
        </dgm:presLayoutVars>
      </dgm:prSet>
      <dgm:spPr/>
    </dgm:pt>
    <dgm:pt modelId="{70991153-66C2-4956-8ED7-5AEEA2F926F3}" type="pres">
      <dgm:prSet presAssocID="{7AA881AF-1396-4B6E-A4BC-C8EB468FE1CD}" presName="thickLine" presStyleLbl="alignNode1" presStyleIdx="0" presStyleCnt="4"/>
      <dgm:spPr/>
    </dgm:pt>
    <dgm:pt modelId="{5F1EED5A-5D40-45F1-B587-7B92B6A8644B}" type="pres">
      <dgm:prSet presAssocID="{7AA881AF-1396-4B6E-A4BC-C8EB468FE1CD}" presName="horz1" presStyleCnt="0"/>
      <dgm:spPr/>
    </dgm:pt>
    <dgm:pt modelId="{6125B66E-42EC-4D77-9ACC-25AA0A11F207}" type="pres">
      <dgm:prSet presAssocID="{7AA881AF-1396-4B6E-A4BC-C8EB468FE1CD}" presName="tx1" presStyleLbl="revTx" presStyleIdx="0" presStyleCnt="4"/>
      <dgm:spPr/>
    </dgm:pt>
    <dgm:pt modelId="{F2D7C49B-6890-4BF4-B974-5E6ADF30ABEA}" type="pres">
      <dgm:prSet presAssocID="{7AA881AF-1396-4B6E-A4BC-C8EB468FE1CD}" presName="vert1" presStyleCnt="0"/>
      <dgm:spPr/>
    </dgm:pt>
    <dgm:pt modelId="{E6E553CB-97CE-46DB-8E15-C86F1DE00DAD}" type="pres">
      <dgm:prSet presAssocID="{5E24F553-5C1F-42F2-9F03-8FAE405E7660}" presName="thickLine" presStyleLbl="alignNode1" presStyleIdx="1" presStyleCnt="4"/>
      <dgm:spPr/>
    </dgm:pt>
    <dgm:pt modelId="{F1A12AAA-01D0-4952-8FDC-1F51EBBBCD9B}" type="pres">
      <dgm:prSet presAssocID="{5E24F553-5C1F-42F2-9F03-8FAE405E7660}" presName="horz1" presStyleCnt="0"/>
      <dgm:spPr/>
    </dgm:pt>
    <dgm:pt modelId="{C72D1B92-4BA4-4508-836B-5FC220926C11}" type="pres">
      <dgm:prSet presAssocID="{5E24F553-5C1F-42F2-9F03-8FAE405E7660}" presName="tx1" presStyleLbl="revTx" presStyleIdx="1" presStyleCnt="4"/>
      <dgm:spPr/>
    </dgm:pt>
    <dgm:pt modelId="{049BEDB6-8F82-4CF6-8516-396B10312B3C}" type="pres">
      <dgm:prSet presAssocID="{5E24F553-5C1F-42F2-9F03-8FAE405E7660}" presName="vert1" presStyleCnt="0"/>
      <dgm:spPr/>
    </dgm:pt>
    <dgm:pt modelId="{F53B7CC7-C647-48F3-AB9E-1B9C0394F6FB}" type="pres">
      <dgm:prSet presAssocID="{D303CC29-3FE1-434D-88AF-2F33649A21B9}" presName="thickLine" presStyleLbl="alignNode1" presStyleIdx="2" presStyleCnt="4"/>
      <dgm:spPr/>
    </dgm:pt>
    <dgm:pt modelId="{41E373BE-D353-4756-AFC5-0447905EDFEE}" type="pres">
      <dgm:prSet presAssocID="{D303CC29-3FE1-434D-88AF-2F33649A21B9}" presName="horz1" presStyleCnt="0"/>
      <dgm:spPr/>
    </dgm:pt>
    <dgm:pt modelId="{2AD601BA-28B3-420D-AD76-D472449B235C}" type="pres">
      <dgm:prSet presAssocID="{D303CC29-3FE1-434D-88AF-2F33649A21B9}" presName="tx1" presStyleLbl="revTx" presStyleIdx="2" presStyleCnt="4"/>
      <dgm:spPr/>
    </dgm:pt>
    <dgm:pt modelId="{80D0FA8B-9A09-42A7-9D73-36FDEEEFB5DD}" type="pres">
      <dgm:prSet presAssocID="{D303CC29-3FE1-434D-88AF-2F33649A21B9}" presName="vert1" presStyleCnt="0"/>
      <dgm:spPr/>
    </dgm:pt>
    <dgm:pt modelId="{2855371E-250B-41BD-8127-1B99A34B4C25}" type="pres">
      <dgm:prSet presAssocID="{CEACBD98-A782-450D-824B-73A3E5E37E74}" presName="thickLine" presStyleLbl="alignNode1" presStyleIdx="3" presStyleCnt="4"/>
      <dgm:spPr/>
    </dgm:pt>
    <dgm:pt modelId="{95F6164F-C6AB-46B4-8D03-3BF444A78943}" type="pres">
      <dgm:prSet presAssocID="{CEACBD98-A782-450D-824B-73A3E5E37E74}" presName="horz1" presStyleCnt="0"/>
      <dgm:spPr/>
    </dgm:pt>
    <dgm:pt modelId="{4B4B9085-023C-465E-9402-307A1465EC8D}" type="pres">
      <dgm:prSet presAssocID="{CEACBD98-A782-450D-824B-73A3E5E37E74}" presName="tx1" presStyleLbl="revTx" presStyleIdx="3" presStyleCnt="4"/>
      <dgm:spPr/>
    </dgm:pt>
    <dgm:pt modelId="{5C747151-3E55-43F6-845A-113159EAF375}" type="pres">
      <dgm:prSet presAssocID="{CEACBD98-A782-450D-824B-73A3E5E37E74}" presName="vert1" presStyleCnt="0"/>
      <dgm:spPr/>
    </dgm:pt>
  </dgm:ptLst>
  <dgm:cxnLst>
    <dgm:cxn modelId="{BB426215-C1A9-4984-8A26-A9574F1165FD}" type="presOf" srcId="{7AA881AF-1396-4B6E-A4BC-C8EB468FE1CD}" destId="{6125B66E-42EC-4D77-9ACC-25AA0A11F207}" srcOrd="0" destOrd="0" presId="urn:microsoft.com/office/officeart/2008/layout/LinedList"/>
    <dgm:cxn modelId="{EEBEC91F-3B3D-4E7A-BE58-5E459FC8F224}" srcId="{47AC5B7C-D440-46B3-88D4-EC4BA4675074}" destId="{CEACBD98-A782-450D-824B-73A3E5E37E74}" srcOrd="3" destOrd="0" parTransId="{C28C7534-F147-4919-9342-ECD10DCF98D0}" sibTransId="{EC637771-68EB-46C9-AB11-EC52D0804FAB}"/>
    <dgm:cxn modelId="{20462F4E-AF0D-4FC7-B265-60ED3BAAA6C2}" type="presOf" srcId="{D303CC29-3FE1-434D-88AF-2F33649A21B9}" destId="{2AD601BA-28B3-420D-AD76-D472449B235C}" srcOrd="0" destOrd="0" presId="urn:microsoft.com/office/officeart/2008/layout/LinedList"/>
    <dgm:cxn modelId="{73FFCB77-CF40-43B1-8F7E-7E2383061EA0}" type="presOf" srcId="{5E24F553-5C1F-42F2-9F03-8FAE405E7660}" destId="{C72D1B92-4BA4-4508-836B-5FC220926C11}" srcOrd="0" destOrd="0" presId="urn:microsoft.com/office/officeart/2008/layout/LinedList"/>
    <dgm:cxn modelId="{DC980F7E-D011-4F22-AD50-627CF876C9A4}" srcId="{47AC5B7C-D440-46B3-88D4-EC4BA4675074}" destId="{D303CC29-3FE1-434D-88AF-2F33649A21B9}" srcOrd="2" destOrd="0" parTransId="{90F8D3BD-A258-496B-8882-5D9A78F2D5D6}" sibTransId="{05DAC2F8-5BA9-4B35-9E3A-FC2A30DE8C26}"/>
    <dgm:cxn modelId="{9B6FA0A7-BB12-418F-A697-B7A24D597CFC}" type="presOf" srcId="{CEACBD98-A782-450D-824B-73A3E5E37E74}" destId="{4B4B9085-023C-465E-9402-307A1465EC8D}" srcOrd="0" destOrd="0" presId="urn:microsoft.com/office/officeart/2008/layout/LinedList"/>
    <dgm:cxn modelId="{8CCE5ADA-A559-4974-81C7-0F2D0C3FD0BE}" srcId="{47AC5B7C-D440-46B3-88D4-EC4BA4675074}" destId="{5E24F553-5C1F-42F2-9F03-8FAE405E7660}" srcOrd="1" destOrd="0" parTransId="{6704129A-C3C0-4D7C-A21D-7E2DBEEFE6CD}" sibTransId="{8BF7F94F-FB9B-460F-98D9-439FD02A8A28}"/>
    <dgm:cxn modelId="{C55B64E1-116C-486D-AA48-860272629438}" type="presOf" srcId="{47AC5B7C-D440-46B3-88D4-EC4BA4675074}" destId="{71DE0BA9-FE59-4E11-B170-7B3B48AC8357}" srcOrd="0" destOrd="0" presId="urn:microsoft.com/office/officeart/2008/layout/LinedList"/>
    <dgm:cxn modelId="{A9B929FE-CDA6-450F-9A68-5C619B0B56F6}" srcId="{47AC5B7C-D440-46B3-88D4-EC4BA4675074}" destId="{7AA881AF-1396-4B6E-A4BC-C8EB468FE1CD}" srcOrd="0" destOrd="0" parTransId="{CD0FB541-99E5-46FC-BE54-9A915AE64247}" sibTransId="{8A562DB7-C0C2-4FE2-9D57-84DCEEF5089F}"/>
    <dgm:cxn modelId="{9F27049C-5AD5-4F43-ACA9-67597670953E}" type="presParOf" srcId="{71DE0BA9-FE59-4E11-B170-7B3B48AC8357}" destId="{70991153-66C2-4956-8ED7-5AEEA2F926F3}" srcOrd="0" destOrd="0" presId="urn:microsoft.com/office/officeart/2008/layout/LinedList"/>
    <dgm:cxn modelId="{28A1E1AE-AC8C-436A-A50B-AB4C00A90A90}" type="presParOf" srcId="{71DE0BA9-FE59-4E11-B170-7B3B48AC8357}" destId="{5F1EED5A-5D40-45F1-B587-7B92B6A8644B}" srcOrd="1" destOrd="0" presId="urn:microsoft.com/office/officeart/2008/layout/LinedList"/>
    <dgm:cxn modelId="{23604B6E-A6EE-4341-9F36-1F63FE4E1549}" type="presParOf" srcId="{5F1EED5A-5D40-45F1-B587-7B92B6A8644B}" destId="{6125B66E-42EC-4D77-9ACC-25AA0A11F207}" srcOrd="0" destOrd="0" presId="urn:microsoft.com/office/officeart/2008/layout/LinedList"/>
    <dgm:cxn modelId="{B3869278-D25F-4153-ADC2-DDEC1A047AA6}" type="presParOf" srcId="{5F1EED5A-5D40-45F1-B587-7B92B6A8644B}" destId="{F2D7C49B-6890-4BF4-B974-5E6ADF30ABEA}" srcOrd="1" destOrd="0" presId="urn:microsoft.com/office/officeart/2008/layout/LinedList"/>
    <dgm:cxn modelId="{F3D543B7-8DB0-4FAA-A1C5-399AF7665542}" type="presParOf" srcId="{71DE0BA9-FE59-4E11-B170-7B3B48AC8357}" destId="{E6E553CB-97CE-46DB-8E15-C86F1DE00DAD}" srcOrd="2" destOrd="0" presId="urn:microsoft.com/office/officeart/2008/layout/LinedList"/>
    <dgm:cxn modelId="{B5131234-66C2-4D04-BFB1-F70F97AF416C}" type="presParOf" srcId="{71DE0BA9-FE59-4E11-B170-7B3B48AC8357}" destId="{F1A12AAA-01D0-4952-8FDC-1F51EBBBCD9B}" srcOrd="3" destOrd="0" presId="urn:microsoft.com/office/officeart/2008/layout/LinedList"/>
    <dgm:cxn modelId="{BFC02AAB-E5A9-4B7F-A815-08462C1ACEFF}" type="presParOf" srcId="{F1A12AAA-01D0-4952-8FDC-1F51EBBBCD9B}" destId="{C72D1B92-4BA4-4508-836B-5FC220926C11}" srcOrd="0" destOrd="0" presId="urn:microsoft.com/office/officeart/2008/layout/LinedList"/>
    <dgm:cxn modelId="{DA356BE0-7A9B-4FCA-BDAF-DE259E26D069}" type="presParOf" srcId="{F1A12AAA-01D0-4952-8FDC-1F51EBBBCD9B}" destId="{049BEDB6-8F82-4CF6-8516-396B10312B3C}" srcOrd="1" destOrd="0" presId="urn:microsoft.com/office/officeart/2008/layout/LinedList"/>
    <dgm:cxn modelId="{99021A8D-6527-4247-ACD7-9B5475638887}" type="presParOf" srcId="{71DE0BA9-FE59-4E11-B170-7B3B48AC8357}" destId="{F53B7CC7-C647-48F3-AB9E-1B9C0394F6FB}" srcOrd="4" destOrd="0" presId="urn:microsoft.com/office/officeart/2008/layout/LinedList"/>
    <dgm:cxn modelId="{0BC5BDDF-ECF4-415B-A739-110A59305B60}" type="presParOf" srcId="{71DE0BA9-FE59-4E11-B170-7B3B48AC8357}" destId="{41E373BE-D353-4756-AFC5-0447905EDFEE}" srcOrd="5" destOrd="0" presId="urn:microsoft.com/office/officeart/2008/layout/LinedList"/>
    <dgm:cxn modelId="{BE44379C-6FFF-4DF5-AADE-ADB7672AE71E}" type="presParOf" srcId="{41E373BE-D353-4756-AFC5-0447905EDFEE}" destId="{2AD601BA-28B3-420D-AD76-D472449B235C}" srcOrd="0" destOrd="0" presId="urn:microsoft.com/office/officeart/2008/layout/LinedList"/>
    <dgm:cxn modelId="{5DCF226F-3BCB-4ED7-8F63-86B1AD5C4115}" type="presParOf" srcId="{41E373BE-D353-4756-AFC5-0447905EDFEE}" destId="{80D0FA8B-9A09-42A7-9D73-36FDEEEFB5DD}" srcOrd="1" destOrd="0" presId="urn:microsoft.com/office/officeart/2008/layout/LinedList"/>
    <dgm:cxn modelId="{82D54C12-007A-4257-9F29-F332F7F44A43}" type="presParOf" srcId="{71DE0BA9-FE59-4E11-B170-7B3B48AC8357}" destId="{2855371E-250B-41BD-8127-1B99A34B4C25}" srcOrd="6" destOrd="0" presId="urn:microsoft.com/office/officeart/2008/layout/LinedList"/>
    <dgm:cxn modelId="{206156E1-2B99-42DF-BB03-AE9F96F79ABD}" type="presParOf" srcId="{71DE0BA9-FE59-4E11-B170-7B3B48AC8357}" destId="{95F6164F-C6AB-46B4-8D03-3BF444A78943}" srcOrd="7" destOrd="0" presId="urn:microsoft.com/office/officeart/2008/layout/LinedList"/>
    <dgm:cxn modelId="{C7A388E5-A46C-4DBB-8D36-66B579F124AE}" type="presParOf" srcId="{95F6164F-C6AB-46B4-8D03-3BF444A78943}" destId="{4B4B9085-023C-465E-9402-307A1465EC8D}" srcOrd="0" destOrd="0" presId="urn:microsoft.com/office/officeart/2008/layout/LinedList"/>
    <dgm:cxn modelId="{CE2D801A-E4DD-4D65-AE15-5D0A3BDC573E}" type="presParOf" srcId="{95F6164F-C6AB-46B4-8D03-3BF444A78943}" destId="{5C747151-3E55-43F6-845A-113159EAF3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774745-46EE-4ED9-9A82-BAB8399E4A3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4872C2D-6F18-4FAC-98F0-46F48665248C}">
      <dgm:prSet/>
      <dgm:spPr/>
      <dgm:t>
        <a:bodyPr/>
        <a:lstStyle/>
        <a:p>
          <a:r>
            <a:rPr lang="en-US" dirty="0"/>
            <a:t>VA Patient Advocates serve as a liaison between veterans and the VA healthcare system, aiming to ensure that veterans receive high-quality care and have a positive experience within the VA healthcare system. The Patient Advocate plays a crucial role in addressing veterans' concerns, resolving issues, and advocating for their rights. </a:t>
          </a:r>
        </a:p>
      </dgm:t>
    </dgm:pt>
    <dgm:pt modelId="{2D0A0EF2-CD7C-425C-8CD3-D88191EEC9D2}" type="parTrans" cxnId="{33CD3058-74F5-47AE-87F1-0BEF802944A9}">
      <dgm:prSet/>
      <dgm:spPr/>
      <dgm:t>
        <a:bodyPr/>
        <a:lstStyle/>
        <a:p>
          <a:endParaRPr lang="en-US"/>
        </a:p>
      </dgm:t>
    </dgm:pt>
    <dgm:pt modelId="{A6E7FC4C-A85B-43F2-8A89-39BD91A7EC8A}" type="sibTrans" cxnId="{33CD3058-74F5-47AE-87F1-0BEF802944A9}">
      <dgm:prSet/>
      <dgm:spPr/>
      <dgm:t>
        <a:bodyPr/>
        <a:lstStyle/>
        <a:p>
          <a:endParaRPr lang="en-US"/>
        </a:p>
      </dgm:t>
    </dgm:pt>
    <dgm:pt modelId="{A3D43EA1-4330-4B67-85B3-5AE4A57F6C03}">
      <dgm:prSet/>
      <dgm:spPr/>
      <dgm:t>
        <a:bodyPr/>
        <a:lstStyle/>
        <a:p>
          <a:r>
            <a:rPr lang="en-US"/>
            <a:t>Patient Advocates work to represent the interests and concerns of veterans within the VA healthcare system. They strive to ensure that veterans receive timely and appropriate care and have their needs addressed. Ask for the Patient Advocate at the local VA Medical Center in person or via phone.</a:t>
          </a:r>
        </a:p>
      </dgm:t>
    </dgm:pt>
    <dgm:pt modelId="{896DDF45-97AC-4C7B-9536-A5F321B06751}" type="parTrans" cxnId="{B95197D2-E843-4BE9-8996-441190C7A955}">
      <dgm:prSet/>
      <dgm:spPr/>
      <dgm:t>
        <a:bodyPr/>
        <a:lstStyle/>
        <a:p>
          <a:endParaRPr lang="en-US"/>
        </a:p>
      </dgm:t>
    </dgm:pt>
    <dgm:pt modelId="{485B819F-83AD-40C8-B517-91747DE5B3C7}" type="sibTrans" cxnId="{B95197D2-E843-4BE9-8996-441190C7A955}">
      <dgm:prSet/>
      <dgm:spPr/>
      <dgm:t>
        <a:bodyPr/>
        <a:lstStyle/>
        <a:p>
          <a:endParaRPr lang="en-US"/>
        </a:p>
      </dgm:t>
    </dgm:pt>
    <dgm:pt modelId="{9F0B4815-7EF0-4736-A362-52242CA34539}" type="pres">
      <dgm:prSet presAssocID="{14774745-46EE-4ED9-9A82-BAB8399E4A3B}" presName="root" presStyleCnt="0">
        <dgm:presLayoutVars>
          <dgm:dir/>
          <dgm:resizeHandles val="exact"/>
        </dgm:presLayoutVars>
      </dgm:prSet>
      <dgm:spPr/>
    </dgm:pt>
    <dgm:pt modelId="{53A73280-2706-4356-B7E3-933D2A32FF6F}" type="pres">
      <dgm:prSet presAssocID="{34872C2D-6F18-4FAC-98F0-46F48665248C}" presName="compNode" presStyleCnt="0"/>
      <dgm:spPr/>
    </dgm:pt>
    <dgm:pt modelId="{2E551E85-1B19-4476-9F0F-E0857721A0A8}" type="pres">
      <dgm:prSet presAssocID="{34872C2D-6F18-4FAC-98F0-46F48665248C}" presName="bgRect" presStyleLbl="bgShp" presStyleIdx="0" presStyleCnt="2"/>
      <dgm:spPr/>
    </dgm:pt>
    <dgm:pt modelId="{2B8D9EEA-EF40-4FF6-A413-E032D95AA8DC}" type="pres">
      <dgm:prSet presAssocID="{34872C2D-6F18-4FAC-98F0-46F4866524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4601433F-FA13-4597-AF31-ED19A9A4A060}" type="pres">
      <dgm:prSet presAssocID="{34872C2D-6F18-4FAC-98F0-46F48665248C}" presName="spaceRect" presStyleCnt="0"/>
      <dgm:spPr/>
    </dgm:pt>
    <dgm:pt modelId="{D7F33869-C9B9-45FC-854D-2C056940513B}" type="pres">
      <dgm:prSet presAssocID="{34872C2D-6F18-4FAC-98F0-46F48665248C}" presName="parTx" presStyleLbl="revTx" presStyleIdx="0" presStyleCnt="2">
        <dgm:presLayoutVars>
          <dgm:chMax val="0"/>
          <dgm:chPref val="0"/>
        </dgm:presLayoutVars>
      </dgm:prSet>
      <dgm:spPr/>
    </dgm:pt>
    <dgm:pt modelId="{C41E85CF-070E-475D-963A-7DD7B53A2FB1}" type="pres">
      <dgm:prSet presAssocID="{A6E7FC4C-A85B-43F2-8A89-39BD91A7EC8A}" presName="sibTrans" presStyleCnt="0"/>
      <dgm:spPr/>
    </dgm:pt>
    <dgm:pt modelId="{F999E424-CA1F-468C-98F2-6B6DEDA681A5}" type="pres">
      <dgm:prSet presAssocID="{A3D43EA1-4330-4B67-85B3-5AE4A57F6C03}" presName="compNode" presStyleCnt="0"/>
      <dgm:spPr/>
    </dgm:pt>
    <dgm:pt modelId="{284C2827-4E78-443D-A374-3A2E56C84A1A}" type="pres">
      <dgm:prSet presAssocID="{A3D43EA1-4330-4B67-85B3-5AE4A57F6C03}" presName="bgRect" presStyleLbl="bgShp" presStyleIdx="1" presStyleCnt="2"/>
      <dgm:spPr/>
    </dgm:pt>
    <dgm:pt modelId="{8CE99CD5-FD00-4A79-BC5F-796AFDA5AE61}" type="pres">
      <dgm:prSet presAssocID="{A3D43EA1-4330-4B67-85B3-5AE4A57F6C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C77E6EB5-3ADB-4398-8FB6-3E27B051FA04}" type="pres">
      <dgm:prSet presAssocID="{A3D43EA1-4330-4B67-85B3-5AE4A57F6C03}" presName="spaceRect" presStyleCnt="0"/>
      <dgm:spPr/>
    </dgm:pt>
    <dgm:pt modelId="{BE59A0F8-5B4C-4CFE-8834-8279FF8892BF}" type="pres">
      <dgm:prSet presAssocID="{A3D43EA1-4330-4B67-85B3-5AE4A57F6C03}" presName="parTx" presStyleLbl="revTx" presStyleIdx="1" presStyleCnt="2">
        <dgm:presLayoutVars>
          <dgm:chMax val="0"/>
          <dgm:chPref val="0"/>
        </dgm:presLayoutVars>
      </dgm:prSet>
      <dgm:spPr/>
    </dgm:pt>
  </dgm:ptLst>
  <dgm:cxnLst>
    <dgm:cxn modelId="{3595E02E-BE68-4379-A332-8EC8DDA27040}" type="presOf" srcId="{34872C2D-6F18-4FAC-98F0-46F48665248C}" destId="{D7F33869-C9B9-45FC-854D-2C056940513B}" srcOrd="0" destOrd="0" presId="urn:microsoft.com/office/officeart/2018/2/layout/IconVerticalSolidList"/>
    <dgm:cxn modelId="{007B5168-9EB9-498B-AE22-1EF3BCC74004}" type="presOf" srcId="{A3D43EA1-4330-4B67-85B3-5AE4A57F6C03}" destId="{BE59A0F8-5B4C-4CFE-8834-8279FF8892BF}" srcOrd="0" destOrd="0" presId="urn:microsoft.com/office/officeart/2018/2/layout/IconVerticalSolidList"/>
    <dgm:cxn modelId="{33CD3058-74F5-47AE-87F1-0BEF802944A9}" srcId="{14774745-46EE-4ED9-9A82-BAB8399E4A3B}" destId="{34872C2D-6F18-4FAC-98F0-46F48665248C}" srcOrd="0" destOrd="0" parTransId="{2D0A0EF2-CD7C-425C-8CD3-D88191EEC9D2}" sibTransId="{A6E7FC4C-A85B-43F2-8A89-39BD91A7EC8A}"/>
    <dgm:cxn modelId="{B95197D2-E843-4BE9-8996-441190C7A955}" srcId="{14774745-46EE-4ED9-9A82-BAB8399E4A3B}" destId="{A3D43EA1-4330-4B67-85B3-5AE4A57F6C03}" srcOrd="1" destOrd="0" parTransId="{896DDF45-97AC-4C7B-9536-A5F321B06751}" sibTransId="{485B819F-83AD-40C8-B517-91747DE5B3C7}"/>
    <dgm:cxn modelId="{DB03D3E9-49D6-44FA-B7F3-6CFC83C4CF5A}" type="presOf" srcId="{14774745-46EE-4ED9-9A82-BAB8399E4A3B}" destId="{9F0B4815-7EF0-4736-A362-52242CA34539}" srcOrd="0" destOrd="0" presId="urn:microsoft.com/office/officeart/2018/2/layout/IconVerticalSolidList"/>
    <dgm:cxn modelId="{3A5223DF-4BC3-4360-8FA9-865E9673DDD6}" type="presParOf" srcId="{9F0B4815-7EF0-4736-A362-52242CA34539}" destId="{53A73280-2706-4356-B7E3-933D2A32FF6F}" srcOrd="0" destOrd="0" presId="urn:microsoft.com/office/officeart/2018/2/layout/IconVerticalSolidList"/>
    <dgm:cxn modelId="{EDFA6F9E-B867-4A68-B389-DD9ECC2E76F4}" type="presParOf" srcId="{53A73280-2706-4356-B7E3-933D2A32FF6F}" destId="{2E551E85-1B19-4476-9F0F-E0857721A0A8}" srcOrd="0" destOrd="0" presId="urn:microsoft.com/office/officeart/2018/2/layout/IconVerticalSolidList"/>
    <dgm:cxn modelId="{CE74CE23-04CC-4EC8-B083-80423C229ADA}" type="presParOf" srcId="{53A73280-2706-4356-B7E3-933D2A32FF6F}" destId="{2B8D9EEA-EF40-4FF6-A413-E032D95AA8DC}" srcOrd="1" destOrd="0" presId="urn:microsoft.com/office/officeart/2018/2/layout/IconVerticalSolidList"/>
    <dgm:cxn modelId="{C579A92D-C197-4BCD-8708-035CFB8C80E2}" type="presParOf" srcId="{53A73280-2706-4356-B7E3-933D2A32FF6F}" destId="{4601433F-FA13-4597-AF31-ED19A9A4A060}" srcOrd="2" destOrd="0" presId="urn:microsoft.com/office/officeart/2018/2/layout/IconVerticalSolidList"/>
    <dgm:cxn modelId="{1FFE1864-1EC5-46CC-BB91-E847A76AF1AF}" type="presParOf" srcId="{53A73280-2706-4356-B7E3-933D2A32FF6F}" destId="{D7F33869-C9B9-45FC-854D-2C056940513B}" srcOrd="3" destOrd="0" presId="urn:microsoft.com/office/officeart/2018/2/layout/IconVerticalSolidList"/>
    <dgm:cxn modelId="{AD447F1F-CFE3-46FC-A1D7-DA80BE6385FC}" type="presParOf" srcId="{9F0B4815-7EF0-4736-A362-52242CA34539}" destId="{C41E85CF-070E-475D-963A-7DD7B53A2FB1}" srcOrd="1" destOrd="0" presId="urn:microsoft.com/office/officeart/2018/2/layout/IconVerticalSolidList"/>
    <dgm:cxn modelId="{6D362491-13C7-4E0A-A5D7-623F2B011C43}" type="presParOf" srcId="{9F0B4815-7EF0-4736-A362-52242CA34539}" destId="{F999E424-CA1F-468C-98F2-6B6DEDA681A5}" srcOrd="2" destOrd="0" presId="urn:microsoft.com/office/officeart/2018/2/layout/IconVerticalSolidList"/>
    <dgm:cxn modelId="{3C9EF60A-3851-4B3C-88B6-AC5DB114BB2D}" type="presParOf" srcId="{F999E424-CA1F-468C-98F2-6B6DEDA681A5}" destId="{284C2827-4E78-443D-A374-3A2E56C84A1A}" srcOrd="0" destOrd="0" presId="urn:microsoft.com/office/officeart/2018/2/layout/IconVerticalSolidList"/>
    <dgm:cxn modelId="{734BEB6B-3967-45D5-A179-3B74C45D1178}" type="presParOf" srcId="{F999E424-CA1F-468C-98F2-6B6DEDA681A5}" destId="{8CE99CD5-FD00-4A79-BC5F-796AFDA5AE61}" srcOrd="1" destOrd="0" presId="urn:microsoft.com/office/officeart/2018/2/layout/IconVerticalSolidList"/>
    <dgm:cxn modelId="{E61FDEA3-9265-42E7-9376-2A6B63596CA3}" type="presParOf" srcId="{F999E424-CA1F-468C-98F2-6B6DEDA681A5}" destId="{C77E6EB5-3ADB-4398-8FB6-3E27B051FA04}" srcOrd="2" destOrd="0" presId="urn:microsoft.com/office/officeart/2018/2/layout/IconVerticalSolidList"/>
    <dgm:cxn modelId="{6B06E017-1051-406E-BDF8-E2E5F54D8C6C}" type="presParOf" srcId="{F999E424-CA1F-468C-98F2-6B6DEDA681A5}" destId="{BE59A0F8-5B4C-4CFE-8834-8279FF8892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1FE3EA-CB74-4DE6-8991-41904E954389}"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02F29B48-649B-4046-BB15-53CA909CCA9A}">
      <dgm:prSet/>
      <dgm:spPr/>
      <dgm:t>
        <a:bodyPr/>
        <a:lstStyle/>
        <a:p>
          <a:r>
            <a:rPr lang="en-US"/>
            <a:t>The </a:t>
          </a:r>
          <a:r>
            <a:rPr lang="en-US" b="1"/>
            <a:t>Program of Comprehensive Assistance for Family Caregivers (PCAFC) </a:t>
          </a:r>
          <a:r>
            <a:rPr lang="en-US"/>
            <a:t>provides support to eligible veterans who have serious injuries and need the assistance of a caregiver for daily living activities. The program is designed to recognize and support the vital role that family caregivers play in the care and rehabilitation of veterans.</a:t>
          </a:r>
        </a:p>
      </dgm:t>
    </dgm:pt>
    <dgm:pt modelId="{3C3AEDB3-4947-4178-9A4C-6333908D9CDC}" type="parTrans" cxnId="{41373085-3881-4555-81FB-392EE6388364}">
      <dgm:prSet/>
      <dgm:spPr/>
      <dgm:t>
        <a:bodyPr/>
        <a:lstStyle/>
        <a:p>
          <a:endParaRPr lang="en-US"/>
        </a:p>
      </dgm:t>
    </dgm:pt>
    <dgm:pt modelId="{01654652-CF8B-46B6-83CC-C95826519037}" type="sibTrans" cxnId="{41373085-3881-4555-81FB-392EE6388364}">
      <dgm:prSet/>
      <dgm:spPr/>
      <dgm:t>
        <a:bodyPr/>
        <a:lstStyle/>
        <a:p>
          <a:endParaRPr lang="en-US"/>
        </a:p>
      </dgm:t>
    </dgm:pt>
    <dgm:pt modelId="{F2982C43-E17A-4311-9DA0-9628A01FAFB1}">
      <dgm:prSet/>
      <dgm:spPr/>
      <dgm:t>
        <a:bodyPr/>
        <a:lstStyle/>
        <a:p>
          <a:r>
            <a:rPr lang="en-US"/>
            <a:t>The </a:t>
          </a:r>
          <a:r>
            <a:rPr lang="en-US" b="1"/>
            <a:t>Program of General Caregiver Support Services (PGCSS) </a:t>
          </a:r>
          <a:r>
            <a:rPr lang="en-US"/>
            <a:t>provides peer support mentoring, skills training, coaching, telephone support, online programs, and referrals to available resources to caregivers of Veterans. The Veteran must be enrolled in Veterans Affairs (VA) health care and be receiving care from a caregiver in order for the caregiver to participate</a:t>
          </a:r>
        </a:p>
      </dgm:t>
    </dgm:pt>
    <dgm:pt modelId="{A92A1761-C18E-4E95-AE61-79BD64F76835}" type="parTrans" cxnId="{9299742F-6BC6-4AD0-90B0-92604A958CF0}">
      <dgm:prSet/>
      <dgm:spPr/>
      <dgm:t>
        <a:bodyPr/>
        <a:lstStyle/>
        <a:p>
          <a:endParaRPr lang="en-US"/>
        </a:p>
      </dgm:t>
    </dgm:pt>
    <dgm:pt modelId="{9D184BB4-AF6A-4921-B3ED-6717BEF6F310}" type="sibTrans" cxnId="{9299742F-6BC6-4AD0-90B0-92604A958CF0}">
      <dgm:prSet/>
      <dgm:spPr/>
      <dgm:t>
        <a:bodyPr/>
        <a:lstStyle/>
        <a:p>
          <a:endParaRPr lang="en-US"/>
        </a:p>
      </dgm:t>
    </dgm:pt>
    <dgm:pt modelId="{53FC0705-8657-4237-9DF6-218B259F2BE7}" type="pres">
      <dgm:prSet presAssocID="{8E1FE3EA-CB74-4DE6-8991-41904E954389}" presName="linear" presStyleCnt="0">
        <dgm:presLayoutVars>
          <dgm:animLvl val="lvl"/>
          <dgm:resizeHandles val="exact"/>
        </dgm:presLayoutVars>
      </dgm:prSet>
      <dgm:spPr/>
    </dgm:pt>
    <dgm:pt modelId="{78AC0E63-EF7F-4832-90DE-FECDC57A29AB}" type="pres">
      <dgm:prSet presAssocID="{02F29B48-649B-4046-BB15-53CA909CCA9A}" presName="parentText" presStyleLbl="node1" presStyleIdx="0" presStyleCnt="2">
        <dgm:presLayoutVars>
          <dgm:chMax val="0"/>
          <dgm:bulletEnabled val="1"/>
        </dgm:presLayoutVars>
      </dgm:prSet>
      <dgm:spPr/>
    </dgm:pt>
    <dgm:pt modelId="{ED46C56F-69EC-4901-8697-3E40D4CC6F7E}" type="pres">
      <dgm:prSet presAssocID="{01654652-CF8B-46B6-83CC-C95826519037}" presName="spacer" presStyleCnt="0"/>
      <dgm:spPr/>
    </dgm:pt>
    <dgm:pt modelId="{E606C88E-5903-4A88-A64D-21C1DDDF4F2E}" type="pres">
      <dgm:prSet presAssocID="{F2982C43-E17A-4311-9DA0-9628A01FAFB1}" presName="parentText" presStyleLbl="node1" presStyleIdx="1" presStyleCnt="2">
        <dgm:presLayoutVars>
          <dgm:chMax val="0"/>
          <dgm:bulletEnabled val="1"/>
        </dgm:presLayoutVars>
      </dgm:prSet>
      <dgm:spPr/>
    </dgm:pt>
  </dgm:ptLst>
  <dgm:cxnLst>
    <dgm:cxn modelId="{9299742F-6BC6-4AD0-90B0-92604A958CF0}" srcId="{8E1FE3EA-CB74-4DE6-8991-41904E954389}" destId="{F2982C43-E17A-4311-9DA0-9628A01FAFB1}" srcOrd="1" destOrd="0" parTransId="{A92A1761-C18E-4E95-AE61-79BD64F76835}" sibTransId="{9D184BB4-AF6A-4921-B3ED-6717BEF6F310}"/>
    <dgm:cxn modelId="{1B6BC73E-AB2B-4CD9-BB67-982F88908239}" type="presOf" srcId="{8E1FE3EA-CB74-4DE6-8991-41904E954389}" destId="{53FC0705-8657-4237-9DF6-218B259F2BE7}" srcOrd="0" destOrd="0" presId="urn:microsoft.com/office/officeart/2005/8/layout/vList2"/>
    <dgm:cxn modelId="{59F0B962-AD79-40A4-A2F2-01D08B903AD9}" type="presOf" srcId="{F2982C43-E17A-4311-9DA0-9628A01FAFB1}" destId="{E606C88E-5903-4A88-A64D-21C1DDDF4F2E}" srcOrd="0" destOrd="0" presId="urn:microsoft.com/office/officeart/2005/8/layout/vList2"/>
    <dgm:cxn modelId="{41373085-3881-4555-81FB-392EE6388364}" srcId="{8E1FE3EA-CB74-4DE6-8991-41904E954389}" destId="{02F29B48-649B-4046-BB15-53CA909CCA9A}" srcOrd="0" destOrd="0" parTransId="{3C3AEDB3-4947-4178-9A4C-6333908D9CDC}" sibTransId="{01654652-CF8B-46B6-83CC-C95826519037}"/>
    <dgm:cxn modelId="{3590BB85-42E4-4394-8B3C-5341E30FCF56}" type="presOf" srcId="{02F29B48-649B-4046-BB15-53CA909CCA9A}" destId="{78AC0E63-EF7F-4832-90DE-FECDC57A29AB}" srcOrd="0" destOrd="0" presId="urn:microsoft.com/office/officeart/2005/8/layout/vList2"/>
    <dgm:cxn modelId="{DEF893C1-8B95-4A1D-81B9-E59D3BA57B36}" type="presParOf" srcId="{53FC0705-8657-4237-9DF6-218B259F2BE7}" destId="{78AC0E63-EF7F-4832-90DE-FECDC57A29AB}" srcOrd="0" destOrd="0" presId="urn:microsoft.com/office/officeart/2005/8/layout/vList2"/>
    <dgm:cxn modelId="{5894D8EA-646C-473C-829B-D3D5A35FA892}" type="presParOf" srcId="{53FC0705-8657-4237-9DF6-218B259F2BE7}" destId="{ED46C56F-69EC-4901-8697-3E40D4CC6F7E}" srcOrd="1" destOrd="0" presId="urn:microsoft.com/office/officeart/2005/8/layout/vList2"/>
    <dgm:cxn modelId="{B70E5981-3EBA-4648-939C-FE809953D820}" type="presParOf" srcId="{53FC0705-8657-4237-9DF6-218B259F2BE7}" destId="{E606C88E-5903-4A88-A64D-21C1DDDF4F2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CDF92-B1E8-450E-B59D-CC8EAF32E904}">
      <dsp:nvSpPr>
        <dsp:cNvPr id="0" name=""/>
        <dsp:cNvSpPr/>
      </dsp:nvSpPr>
      <dsp:spPr>
        <a:xfrm>
          <a:off x="3557" y="251650"/>
          <a:ext cx="645257" cy="645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1C62F-1564-4E44-9D15-BFF2DAAA3CD1}">
      <dsp:nvSpPr>
        <dsp:cNvPr id="0" name=""/>
        <dsp:cNvSpPr/>
      </dsp:nvSpPr>
      <dsp:spPr>
        <a:xfrm>
          <a:off x="3557" y="1062373"/>
          <a:ext cx="1843593" cy="197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1" kern="1200"/>
            <a:t>VA provides a number of Health Care Services</a:t>
          </a:r>
          <a:endParaRPr lang="en-US" sz="1400" kern="1200"/>
        </a:p>
      </dsp:txBody>
      <dsp:txXfrm>
        <a:off x="3557" y="1062373"/>
        <a:ext cx="1843593" cy="1974375"/>
      </dsp:txXfrm>
    </dsp:sp>
    <dsp:sp modelId="{6A6B1B11-7EDF-44EA-B479-15B2655484CD}">
      <dsp:nvSpPr>
        <dsp:cNvPr id="0" name=""/>
        <dsp:cNvSpPr/>
      </dsp:nvSpPr>
      <dsp:spPr>
        <a:xfrm>
          <a:off x="3557" y="3113709"/>
          <a:ext cx="1843593" cy="985978"/>
        </a:xfrm>
        <a:prstGeom prst="rect">
          <a:avLst/>
        </a:prstGeom>
        <a:noFill/>
        <a:ln>
          <a:noFill/>
        </a:ln>
        <a:effectLst/>
      </dsp:spPr>
      <dsp:style>
        <a:lnRef idx="0">
          <a:scrgbClr r="0" g="0" b="0"/>
        </a:lnRef>
        <a:fillRef idx="0">
          <a:scrgbClr r="0" g="0" b="0"/>
        </a:fillRef>
        <a:effectRef idx="0">
          <a:scrgbClr r="0" g="0" b="0"/>
        </a:effectRef>
        <a:fontRef idx="minor"/>
      </dsp:style>
    </dsp:sp>
    <dsp:sp modelId="{4E79EBE0-396F-4C98-B15C-2D7BB7BAD7D5}">
      <dsp:nvSpPr>
        <dsp:cNvPr id="0" name=""/>
        <dsp:cNvSpPr/>
      </dsp:nvSpPr>
      <dsp:spPr>
        <a:xfrm>
          <a:off x="2169780" y="251650"/>
          <a:ext cx="645257" cy="645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BC0A03-9B61-4727-9954-4B39EC623A1B}">
      <dsp:nvSpPr>
        <dsp:cNvPr id="0" name=""/>
        <dsp:cNvSpPr/>
      </dsp:nvSpPr>
      <dsp:spPr>
        <a:xfrm>
          <a:off x="2169780" y="1062373"/>
          <a:ext cx="1843593" cy="197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Hospital, outpatient medical, dental, pharmacy and prosthetic services</a:t>
          </a:r>
        </a:p>
      </dsp:txBody>
      <dsp:txXfrm>
        <a:off x="2169780" y="1062373"/>
        <a:ext cx="1843593" cy="1974375"/>
      </dsp:txXfrm>
    </dsp:sp>
    <dsp:sp modelId="{98F4423C-0FAE-4A33-86FA-90419AF6915A}">
      <dsp:nvSpPr>
        <dsp:cNvPr id="0" name=""/>
        <dsp:cNvSpPr/>
      </dsp:nvSpPr>
      <dsp:spPr>
        <a:xfrm>
          <a:off x="2169780" y="3113709"/>
          <a:ext cx="1843593" cy="985978"/>
        </a:xfrm>
        <a:prstGeom prst="rect">
          <a:avLst/>
        </a:prstGeom>
        <a:noFill/>
        <a:ln>
          <a:noFill/>
        </a:ln>
        <a:effectLst/>
      </dsp:spPr>
      <dsp:style>
        <a:lnRef idx="0">
          <a:scrgbClr r="0" g="0" b="0"/>
        </a:lnRef>
        <a:fillRef idx="0">
          <a:scrgbClr r="0" g="0" b="0"/>
        </a:fillRef>
        <a:effectRef idx="0">
          <a:scrgbClr r="0" g="0" b="0"/>
        </a:effectRef>
        <a:fontRef idx="minor"/>
      </dsp:style>
    </dsp:sp>
    <dsp:sp modelId="{D863905A-FD99-4CC5-9A52-83F33BE32DDD}">
      <dsp:nvSpPr>
        <dsp:cNvPr id="0" name=""/>
        <dsp:cNvSpPr/>
      </dsp:nvSpPr>
      <dsp:spPr>
        <a:xfrm>
          <a:off x="4336003" y="251650"/>
          <a:ext cx="645257" cy="645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FFB939-12FC-47B8-B467-5655A16F492A}">
      <dsp:nvSpPr>
        <dsp:cNvPr id="0" name=""/>
        <dsp:cNvSpPr/>
      </dsp:nvSpPr>
      <dsp:spPr>
        <a:xfrm>
          <a:off x="4336003" y="1062373"/>
          <a:ext cx="1843593" cy="197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Domiciliary, nursing home and community based residential care</a:t>
          </a:r>
        </a:p>
      </dsp:txBody>
      <dsp:txXfrm>
        <a:off x="4336003" y="1062373"/>
        <a:ext cx="1843593" cy="1974375"/>
      </dsp:txXfrm>
    </dsp:sp>
    <dsp:sp modelId="{0500D202-3F18-405A-B67D-39B40505C2A4}">
      <dsp:nvSpPr>
        <dsp:cNvPr id="0" name=""/>
        <dsp:cNvSpPr/>
      </dsp:nvSpPr>
      <dsp:spPr>
        <a:xfrm>
          <a:off x="4336003" y="3113709"/>
          <a:ext cx="1843593" cy="985978"/>
        </a:xfrm>
        <a:prstGeom prst="rect">
          <a:avLst/>
        </a:prstGeom>
        <a:noFill/>
        <a:ln>
          <a:noFill/>
        </a:ln>
        <a:effectLst/>
      </dsp:spPr>
      <dsp:style>
        <a:lnRef idx="0">
          <a:scrgbClr r="0" g="0" b="0"/>
        </a:lnRef>
        <a:fillRef idx="0">
          <a:scrgbClr r="0" g="0" b="0"/>
        </a:fillRef>
        <a:effectRef idx="0">
          <a:scrgbClr r="0" g="0" b="0"/>
        </a:effectRef>
        <a:fontRef idx="minor"/>
      </dsp:style>
    </dsp:sp>
    <dsp:sp modelId="{FA118371-2BC8-42FE-8A40-94E088C29E0E}">
      <dsp:nvSpPr>
        <dsp:cNvPr id="0" name=""/>
        <dsp:cNvSpPr/>
      </dsp:nvSpPr>
      <dsp:spPr>
        <a:xfrm>
          <a:off x="6502225" y="251650"/>
          <a:ext cx="645257" cy="645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13B732-E2CD-42FD-9B11-3A65A17A8AA3}">
      <dsp:nvSpPr>
        <dsp:cNvPr id="0" name=""/>
        <dsp:cNvSpPr/>
      </dsp:nvSpPr>
      <dsp:spPr>
        <a:xfrm>
          <a:off x="6502225" y="1062373"/>
          <a:ext cx="1843593" cy="197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The Mission Act gives Veterans greater access to health care in VA facilities and the community, expands benefits for caregivers, and improves VA’s ability to recruit and retain the best medical providers.</a:t>
          </a:r>
        </a:p>
      </dsp:txBody>
      <dsp:txXfrm>
        <a:off x="6502225" y="1062373"/>
        <a:ext cx="1843593" cy="1974375"/>
      </dsp:txXfrm>
    </dsp:sp>
    <dsp:sp modelId="{EED8A1D6-3A08-4255-8511-D8639F60C218}">
      <dsp:nvSpPr>
        <dsp:cNvPr id="0" name=""/>
        <dsp:cNvSpPr/>
      </dsp:nvSpPr>
      <dsp:spPr>
        <a:xfrm>
          <a:off x="6502225" y="3113709"/>
          <a:ext cx="1843593" cy="985978"/>
        </a:xfrm>
        <a:prstGeom prst="rect">
          <a:avLst/>
        </a:prstGeom>
        <a:noFill/>
        <a:ln>
          <a:noFill/>
        </a:ln>
        <a:effectLst/>
      </dsp:spPr>
      <dsp:style>
        <a:lnRef idx="0">
          <a:scrgbClr r="0" g="0" b="0"/>
        </a:lnRef>
        <a:fillRef idx="0">
          <a:scrgbClr r="0" g="0" b="0"/>
        </a:fillRef>
        <a:effectRef idx="0">
          <a:scrgbClr r="0" g="0" b="0"/>
        </a:effectRef>
        <a:fontRef idx="minor"/>
      </dsp:style>
    </dsp:sp>
    <dsp:sp modelId="{97DC7F71-0593-45D8-A507-6A891B135916}">
      <dsp:nvSpPr>
        <dsp:cNvPr id="0" name=""/>
        <dsp:cNvSpPr/>
      </dsp:nvSpPr>
      <dsp:spPr>
        <a:xfrm>
          <a:off x="8668448" y="251650"/>
          <a:ext cx="645257" cy="6452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870A15-0B63-4104-8F12-8475CC7783A4}">
      <dsp:nvSpPr>
        <dsp:cNvPr id="0" name=""/>
        <dsp:cNvSpPr/>
      </dsp:nvSpPr>
      <dsp:spPr>
        <a:xfrm>
          <a:off x="8668448" y="1062373"/>
          <a:ext cx="1843593" cy="197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Community Care - Based on access standards for average </a:t>
          </a:r>
        </a:p>
      </dsp:txBody>
      <dsp:txXfrm>
        <a:off x="8668448" y="1062373"/>
        <a:ext cx="1843593" cy="1974375"/>
      </dsp:txXfrm>
    </dsp:sp>
    <dsp:sp modelId="{2B6D14D0-189A-4761-A56B-FE13EEF31EBF}">
      <dsp:nvSpPr>
        <dsp:cNvPr id="0" name=""/>
        <dsp:cNvSpPr/>
      </dsp:nvSpPr>
      <dsp:spPr>
        <a:xfrm>
          <a:off x="8668448" y="3113709"/>
          <a:ext cx="1843593" cy="985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30 minute drive/20 day wait time for primary care, mental health and non-institutional care services</a:t>
          </a:r>
        </a:p>
        <a:p>
          <a:pPr marL="0" lvl="0" indent="0" algn="l" defTabSz="488950">
            <a:lnSpc>
              <a:spcPct val="90000"/>
            </a:lnSpc>
            <a:spcBef>
              <a:spcPct val="0"/>
            </a:spcBef>
            <a:spcAft>
              <a:spcPct val="35000"/>
            </a:spcAft>
            <a:buNone/>
          </a:pPr>
          <a:r>
            <a:rPr lang="en-US" sz="1100" kern="1200"/>
            <a:t>60 minute drive/28 day wait time for specialty care</a:t>
          </a:r>
        </a:p>
      </dsp:txBody>
      <dsp:txXfrm>
        <a:off x="8668448" y="3113709"/>
        <a:ext cx="1843593" cy="985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4ADA2-04FF-42F8-B89C-19684214A64A}">
      <dsp:nvSpPr>
        <dsp:cNvPr id="0" name=""/>
        <dsp:cNvSpPr/>
      </dsp:nvSpPr>
      <dsp:spPr>
        <a:xfrm>
          <a:off x="212335" y="469890"/>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A3D3F6-1651-4C34-A818-955110539251}">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7E6192-FBE5-4D36-9DA3-E32CBF96236B}">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The VA operates one of the largest integrated healthcare systems in the world, providing comprehensive medical services to eligible veterans through VA Medical Centers (VAMCs) and other outpatient clinics. </a:t>
          </a:r>
        </a:p>
      </dsp:txBody>
      <dsp:txXfrm>
        <a:off x="1834517" y="469890"/>
        <a:ext cx="3148942" cy="1335915"/>
      </dsp:txXfrm>
    </dsp:sp>
    <dsp:sp modelId="{1D1569B5-6A2D-4CE7-B11D-E7FD90DA4358}">
      <dsp:nvSpPr>
        <dsp:cNvPr id="0" name=""/>
        <dsp:cNvSpPr/>
      </dsp:nvSpPr>
      <dsp:spPr>
        <a:xfrm>
          <a:off x="5532139" y="469890"/>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905F3-63E0-405C-8B7C-CDB3180D543F}">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E7E382-F54C-47B2-96BF-FC70FCD19A52}">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The VA's healthcare system is designed to meet the unique needs of veterans, offering a wide range of the following medical services including:</a:t>
          </a:r>
        </a:p>
      </dsp:txBody>
      <dsp:txXfrm>
        <a:off x="7154322" y="469890"/>
        <a:ext cx="3148942" cy="1335915"/>
      </dsp:txXfrm>
    </dsp:sp>
    <dsp:sp modelId="{0741FDC7-EDAD-4013-B648-E1701C5D9A5F}">
      <dsp:nvSpPr>
        <dsp:cNvPr id="0" name=""/>
        <dsp:cNvSpPr/>
      </dsp:nvSpPr>
      <dsp:spPr>
        <a:xfrm>
          <a:off x="212335" y="2545532"/>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97EE4A-685C-4D86-B010-BD8FD700FA01}">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447D97-2241-494F-882E-F1069DF50118}">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Medical Care including preventive care, mental health, telehealth and rehabilitation </a:t>
          </a:r>
        </a:p>
      </dsp:txBody>
      <dsp:txXfrm>
        <a:off x="1834517" y="2545532"/>
        <a:ext cx="3148942" cy="1335915"/>
      </dsp:txXfrm>
    </dsp:sp>
    <dsp:sp modelId="{361DA9F7-3A00-4837-8545-7468A48073CE}">
      <dsp:nvSpPr>
        <dsp:cNvPr id="0" name=""/>
        <dsp:cNvSpPr/>
      </dsp:nvSpPr>
      <dsp:spPr>
        <a:xfrm>
          <a:off x="5532139" y="2545532"/>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620DA-23C0-4304-BBEE-D73478142EFF}">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4527EF-8AF9-455A-8B40-E2D649C3EC3D}">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Prescription Medication Coverage</a:t>
          </a:r>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16F55-420D-4D16-AD4E-D98ADB0A0E7B}">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50E5F-7082-4102-A4B2-8BF2185C47BE}">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Priority Group 1: </a:t>
          </a:r>
          <a:r>
            <a:rPr lang="en-US" sz="2500" kern="1200"/>
            <a:t>Service Connected at 50% or greater, determined to be unemployable due to service connection, Medal of Honor recipients</a:t>
          </a:r>
        </a:p>
      </dsp:txBody>
      <dsp:txXfrm>
        <a:off x="0" y="0"/>
        <a:ext cx="10515600" cy="1087834"/>
      </dsp:txXfrm>
    </dsp:sp>
    <dsp:sp modelId="{84D1F0AB-AF91-4F26-A871-30FE08E76A51}">
      <dsp:nvSpPr>
        <dsp:cNvPr id="0" name=""/>
        <dsp:cNvSpPr/>
      </dsp:nvSpPr>
      <dsp:spPr>
        <a:xfrm>
          <a:off x="0" y="108783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57DAA3-1576-4D4F-A1B3-67256B2EE10B}">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Priority Group 2: </a:t>
          </a:r>
          <a:r>
            <a:rPr lang="en-US" sz="2500" kern="1200"/>
            <a:t>Service Connected at 30% - 40% overall</a:t>
          </a:r>
        </a:p>
      </dsp:txBody>
      <dsp:txXfrm>
        <a:off x="0" y="1087834"/>
        <a:ext cx="10515600" cy="1087834"/>
      </dsp:txXfrm>
    </dsp:sp>
    <dsp:sp modelId="{CA1A33D6-6AEE-4FD6-B60F-8D6B4C3C3888}">
      <dsp:nvSpPr>
        <dsp:cNvPr id="0" name=""/>
        <dsp:cNvSpPr/>
      </dsp:nvSpPr>
      <dsp:spPr>
        <a:xfrm>
          <a:off x="0" y="217566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4C9E4-303F-4A49-B943-FB15B5CDBA86}">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Priority Group 3: </a:t>
          </a:r>
          <a:r>
            <a:rPr lang="en-US" sz="2500" kern="1200"/>
            <a:t>Service Connected 10% - 20%, POWs, Purple Heart Medal recipients, veterans with a 1151 claim granted and VR&amp;E program participants</a:t>
          </a:r>
        </a:p>
      </dsp:txBody>
      <dsp:txXfrm>
        <a:off x="0" y="2175669"/>
        <a:ext cx="10515600" cy="1087834"/>
      </dsp:txXfrm>
    </dsp:sp>
    <dsp:sp modelId="{5623859A-BFF7-4DF1-8B0E-3457C7A80879}">
      <dsp:nvSpPr>
        <dsp:cNvPr id="0" name=""/>
        <dsp:cNvSpPr/>
      </dsp:nvSpPr>
      <dsp:spPr>
        <a:xfrm>
          <a:off x="0" y="326350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BF43E-9CF4-415D-AD78-AEBE9AB2181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Priority Group 4: </a:t>
          </a:r>
          <a:r>
            <a:rPr lang="en-US" sz="2500" kern="1200"/>
            <a:t>Those receiving Aid and Attendance or Housebound, Catastrophically Disabled</a:t>
          </a:r>
        </a:p>
      </dsp:txBody>
      <dsp:txXfrm>
        <a:off x="0" y="3263503"/>
        <a:ext cx="10515600"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91153-66C2-4956-8ED7-5AEEA2F926F3}">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5B66E-42EC-4D77-9ACC-25AA0A11F207}">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Priority Group 5: </a:t>
          </a:r>
          <a:r>
            <a:rPr lang="en-US" sz="2700" kern="1200"/>
            <a:t>Service Connected 0% (income based), receiving VA Pension, Medicaid eligible</a:t>
          </a:r>
        </a:p>
      </dsp:txBody>
      <dsp:txXfrm>
        <a:off x="0" y="0"/>
        <a:ext cx="10515600" cy="1087834"/>
      </dsp:txXfrm>
    </dsp:sp>
    <dsp:sp modelId="{E6E553CB-97CE-46DB-8E15-C86F1DE00DAD}">
      <dsp:nvSpPr>
        <dsp:cNvPr id="0" name=""/>
        <dsp:cNvSpPr/>
      </dsp:nvSpPr>
      <dsp:spPr>
        <a:xfrm>
          <a:off x="0" y="108783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D1B92-4BA4-4508-836B-5FC220926C11}">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Priority Group 6: </a:t>
          </a:r>
          <a:r>
            <a:rPr lang="en-US" sz="2700" kern="1200"/>
            <a:t>Service Connected 0% Military exposures (i.e., herbicide, Camp Lejeune), Combat Operations (5 year enhanced benefits)</a:t>
          </a:r>
        </a:p>
      </dsp:txBody>
      <dsp:txXfrm>
        <a:off x="0" y="1087834"/>
        <a:ext cx="10515600" cy="1087834"/>
      </dsp:txXfrm>
    </dsp:sp>
    <dsp:sp modelId="{F53B7CC7-C647-48F3-AB9E-1B9C0394F6FB}">
      <dsp:nvSpPr>
        <dsp:cNvPr id="0" name=""/>
        <dsp:cNvSpPr/>
      </dsp:nvSpPr>
      <dsp:spPr>
        <a:xfrm>
          <a:off x="0" y="217566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601BA-28B3-420D-AD76-D472449B235C}">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Priority Group 7: </a:t>
          </a:r>
          <a:r>
            <a:rPr lang="en-US" sz="2700" kern="1200"/>
            <a:t>Not Service Connected (household income below geo-adjusted VA threshold income limits)</a:t>
          </a:r>
        </a:p>
      </dsp:txBody>
      <dsp:txXfrm>
        <a:off x="0" y="2175669"/>
        <a:ext cx="10515600" cy="1087834"/>
      </dsp:txXfrm>
    </dsp:sp>
    <dsp:sp modelId="{2855371E-250B-41BD-8127-1B99A34B4C25}">
      <dsp:nvSpPr>
        <dsp:cNvPr id="0" name=""/>
        <dsp:cNvSpPr/>
      </dsp:nvSpPr>
      <dsp:spPr>
        <a:xfrm>
          <a:off x="0" y="326350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B9085-023C-465E-9402-307A1465EC8D}">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Priority Group 8: </a:t>
          </a:r>
          <a:r>
            <a:rPr lang="en-US" sz="2700" kern="1200"/>
            <a:t>Not Service Connected / Non-compensable 0% with household income exceeding geo-adjusted VA income limits</a:t>
          </a:r>
        </a:p>
      </dsp:txBody>
      <dsp:txXfrm>
        <a:off x="0" y="3263503"/>
        <a:ext cx="10515600" cy="1087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51E85-1B19-4476-9F0F-E0857721A0A8}">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8D9EEA-EF40-4FF6-A413-E032D95AA8DC}">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F33869-C9B9-45FC-854D-2C056940513B}">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n-US" sz="1800" kern="1200" dirty="0"/>
            <a:t>VA Patient Advocates serve as a liaison between veterans and the VA healthcare system, aiming to ensure that veterans receive high-quality care and have a positive experience within the VA healthcare system. The Patient Advocate plays a crucial role in addressing veterans' concerns, resolving issues, and advocating for their rights. </a:t>
          </a:r>
        </a:p>
      </dsp:txBody>
      <dsp:txXfrm>
        <a:off x="1507738" y="707092"/>
        <a:ext cx="9007861" cy="1305401"/>
      </dsp:txXfrm>
    </dsp:sp>
    <dsp:sp modelId="{284C2827-4E78-443D-A374-3A2E56C84A1A}">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99CD5-FD00-4A79-BC5F-796AFDA5AE61}">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59A0F8-5B4C-4CFE-8834-8279FF8892BF}">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n-US" sz="1800" kern="1200"/>
            <a:t>Patient Advocates work to represent the interests and concerns of veterans within the VA healthcare system. They strive to ensure that veterans receive timely and appropriate care and have their needs addressed. Ask for the Patient Advocate at the local VA Medical Center in person or via phone.</a:t>
          </a:r>
        </a:p>
      </dsp:txBody>
      <dsp:txXfrm>
        <a:off x="1507738" y="2338844"/>
        <a:ext cx="9007861" cy="1305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C0E63-EF7F-4832-90DE-FECDC57A29AB}">
      <dsp:nvSpPr>
        <dsp:cNvPr id="0" name=""/>
        <dsp:cNvSpPr/>
      </dsp:nvSpPr>
      <dsp:spPr>
        <a:xfrm>
          <a:off x="0" y="63189"/>
          <a:ext cx="10515600" cy="20779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a:t>
          </a:r>
          <a:r>
            <a:rPr lang="en-US" sz="2400" b="1" kern="1200"/>
            <a:t>Program of Comprehensive Assistance for Family Caregivers (PCAFC) </a:t>
          </a:r>
          <a:r>
            <a:rPr lang="en-US" sz="2400" kern="1200"/>
            <a:t>provides support to eligible veterans who have serious injuries and need the assistance of a caregiver for daily living activities. The program is designed to recognize and support the vital role that family caregivers play in the care and rehabilitation of veterans.</a:t>
          </a:r>
        </a:p>
      </dsp:txBody>
      <dsp:txXfrm>
        <a:off x="101436" y="164625"/>
        <a:ext cx="10312728" cy="1875047"/>
      </dsp:txXfrm>
    </dsp:sp>
    <dsp:sp modelId="{E606C88E-5903-4A88-A64D-21C1DDDF4F2E}">
      <dsp:nvSpPr>
        <dsp:cNvPr id="0" name=""/>
        <dsp:cNvSpPr/>
      </dsp:nvSpPr>
      <dsp:spPr>
        <a:xfrm>
          <a:off x="0" y="2210229"/>
          <a:ext cx="10515600" cy="20779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a:t>
          </a:r>
          <a:r>
            <a:rPr lang="en-US" sz="2400" b="1" kern="1200"/>
            <a:t>Program of General Caregiver Support Services (PGCSS) </a:t>
          </a:r>
          <a:r>
            <a:rPr lang="en-US" sz="2400" kern="1200"/>
            <a:t>provides peer support mentoring, skills training, coaching, telephone support, online programs, and referrals to available resources to caregivers of Veterans. The Veteran must be enrolled in Veterans Affairs (VA) health care and be receiving care from a caregiver in order for the caregiver to participate</a:t>
          </a:r>
        </a:p>
      </dsp:txBody>
      <dsp:txXfrm>
        <a:off x="101436" y="2311665"/>
        <a:ext cx="10312728" cy="187504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13762" cy="463647"/>
          </a:xfrm>
          <a:prstGeom prst="rect">
            <a:avLst/>
          </a:prstGeom>
        </p:spPr>
        <p:txBody>
          <a:bodyPr vert="horz" lIns="92528" tIns="46263" rIns="92528" bIns="46263" rtlCol="0"/>
          <a:lstStyle>
            <a:lvl1pPr algn="l">
              <a:defRPr sz="1100"/>
            </a:lvl1pPr>
          </a:lstStyle>
          <a:p>
            <a:r>
              <a:rPr lang="en-US" dirty="0"/>
              <a:t>Phillips – Medical Records and VA Exams</a:t>
            </a:r>
          </a:p>
        </p:txBody>
      </p:sp>
      <p:sp>
        <p:nvSpPr>
          <p:cNvPr id="3" name="Slide Number Placeholder 2"/>
          <p:cNvSpPr>
            <a:spLocks noGrp="1"/>
          </p:cNvSpPr>
          <p:nvPr>
            <p:ph type="sldNum" sz="quarter" idx="3"/>
          </p:nvPr>
        </p:nvSpPr>
        <p:spPr>
          <a:xfrm>
            <a:off x="3939468" y="8777194"/>
            <a:ext cx="3013762" cy="463646"/>
          </a:xfrm>
          <a:prstGeom prst="rect">
            <a:avLst/>
          </a:prstGeom>
        </p:spPr>
        <p:txBody>
          <a:bodyPr vert="horz" lIns="92528" tIns="46263" rIns="92528" bIns="46263" rtlCol="0" anchor="b"/>
          <a:lstStyle>
            <a:lvl1pPr algn="r">
              <a:defRPr sz="1100"/>
            </a:lvl1pPr>
          </a:lstStyle>
          <a:p>
            <a:fld id="{AB574CB9-7798-492F-8109-33DFE6CAB117}" type="slidenum">
              <a:rPr lang="en-US" smtClean="0"/>
              <a:t>‹#›</a:t>
            </a:fld>
            <a:endParaRPr lang="en-US" dirty="0"/>
          </a:p>
        </p:txBody>
      </p:sp>
      <p:sp>
        <p:nvSpPr>
          <p:cNvPr id="4" name="Footer Placeholder 3"/>
          <p:cNvSpPr>
            <a:spLocks noGrp="1"/>
          </p:cNvSpPr>
          <p:nvPr>
            <p:ph type="ftr" sz="quarter" idx="2"/>
          </p:nvPr>
        </p:nvSpPr>
        <p:spPr>
          <a:xfrm>
            <a:off x="2" y="8777194"/>
            <a:ext cx="3013762" cy="463646"/>
          </a:xfrm>
          <a:prstGeom prst="rect">
            <a:avLst/>
          </a:prstGeom>
        </p:spPr>
        <p:txBody>
          <a:bodyPr vert="horz" lIns="92528" tIns="46263" rIns="92528" bIns="46263" rtlCol="0" anchor="b"/>
          <a:lstStyle>
            <a:lvl1pPr algn="l">
              <a:defRPr sz="1100"/>
            </a:lvl1pPr>
          </a:lstStyle>
          <a:p>
            <a:r>
              <a:rPr lang="en-US" dirty="0"/>
              <a:t>Phillips – Medical Records and VA Exams</a:t>
            </a:r>
          </a:p>
        </p:txBody>
      </p:sp>
    </p:spTree>
    <p:extLst>
      <p:ext uri="{BB962C8B-B14F-4D97-AF65-F5344CB8AC3E}">
        <p14:creationId xmlns:p14="http://schemas.microsoft.com/office/powerpoint/2010/main" val="283273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13762" cy="463647"/>
          </a:xfrm>
          <a:prstGeom prst="rect">
            <a:avLst/>
          </a:prstGeom>
        </p:spPr>
        <p:txBody>
          <a:bodyPr vert="horz" lIns="92528" tIns="46263" rIns="92528" bIns="46263" rtlCol="0"/>
          <a:lstStyle>
            <a:lvl1pPr algn="l">
              <a:defRPr sz="1100"/>
            </a:lvl1pPr>
          </a:lstStyle>
          <a:p>
            <a:endParaRPr lang="en-US" dirty="0"/>
          </a:p>
        </p:txBody>
      </p:sp>
      <p:sp>
        <p:nvSpPr>
          <p:cNvPr id="3" name="Date Placeholder 2"/>
          <p:cNvSpPr>
            <a:spLocks noGrp="1"/>
          </p:cNvSpPr>
          <p:nvPr>
            <p:ph type="dt" idx="1"/>
          </p:nvPr>
        </p:nvSpPr>
        <p:spPr>
          <a:xfrm>
            <a:off x="3939468" y="1"/>
            <a:ext cx="3013762" cy="463647"/>
          </a:xfrm>
          <a:prstGeom prst="rect">
            <a:avLst/>
          </a:prstGeom>
        </p:spPr>
        <p:txBody>
          <a:bodyPr vert="horz" lIns="92528" tIns="46263" rIns="92528" bIns="46263" rtlCol="0"/>
          <a:lstStyle>
            <a:lvl1pPr algn="r">
              <a:defRPr sz="1100"/>
            </a:lvl1pPr>
          </a:lstStyle>
          <a:p>
            <a:fld id="{55CB059D-0016-4AA7-BD01-1E2C9864F512}" type="datetimeFigureOut">
              <a:rPr lang="en-US" smtClean="0"/>
              <a:t>3/23/2026</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28" tIns="46263" rIns="92528" bIns="46263" rtlCol="0" anchor="ctr"/>
          <a:lstStyle/>
          <a:p>
            <a:endParaRPr lang="en-US" dirty="0"/>
          </a:p>
        </p:txBody>
      </p:sp>
      <p:sp>
        <p:nvSpPr>
          <p:cNvPr id="5" name="Notes Placeholder 4"/>
          <p:cNvSpPr>
            <a:spLocks noGrp="1"/>
          </p:cNvSpPr>
          <p:nvPr>
            <p:ph type="body" sz="quarter" idx="3"/>
          </p:nvPr>
        </p:nvSpPr>
        <p:spPr>
          <a:xfrm>
            <a:off x="695485" y="4447154"/>
            <a:ext cx="5563870" cy="3638580"/>
          </a:xfrm>
          <a:prstGeom prst="rect">
            <a:avLst/>
          </a:prstGeom>
        </p:spPr>
        <p:txBody>
          <a:bodyPr vert="horz" lIns="92528" tIns="46263" rIns="92528" bIns="4626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777194"/>
            <a:ext cx="3013762" cy="463646"/>
          </a:xfrm>
          <a:prstGeom prst="rect">
            <a:avLst/>
          </a:prstGeom>
        </p:spPr>
        <p:txBody>
          <a:bodyPr vert="horz" lIns="92528" tIns="46263" rIns="92528" bIns="46263"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9468" y="8777194"/>
            <a:ext cx="3013762" cy="463646"/>
          </a:xfrm>
          <a:prstGeom prst="rect">
            <a:avLst/>
          </a:prstGeom>
        </p:spPr>
        <p:txBody>
          <a:bodyPr vert="horz" lIns="92528" tIns="46263" rIns="92528" bIns="46263" rtlCol="0" anchor="b"/>
          <a:lstStyle>
            <a:lvl1pPr algn="r">
              <a:defRPr sz="1100"/>
            </a:lvl1pPr>
          </a:lstStyle>
          <a:p>
            <a:fld id="{9DACFAFC-35CE-40EA-9780-2EEBD7ACAEF9}" type="slidenum">
              <a:rPr lang="en-US" smtClean="0"/>
              <a:t>‹#›</a:t>
            </a:fld>
            <a:endParaRPr lang="en-US" dirty="0"/>
          </a:p>
        </p:txBody>
      </p:sp>
    </p:spTree>
    <p:extLst>
      <p:ext uri="{BB962C8B-B14F-4D97-AF65-F5344CB8AC3E}">
        <p14:creationId xmlns:p14="http://schemas.microsoft.com/office/powerpoint/2010/main" val="342679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9DACFAFC-35CE-40EA-9780-2EEBD7ACAEF9}" type="slidenum">
              <a:rPr lang="en-US" smtClean="0"/>
              <a:t>1</a:t>
            </a:fld>
            <a:endParaRPr lang="en-US" dirty="0"/>
          </a:p>
        </p:txBody>
      </p:sp>
    </p:spTree>
    <p:extLst>
      <p:ext uri="{BB962C8B-B14F-4D97-AF65-F5344CB8AC3E}">
        <p14:creationId xmlns:p14="http://schemas.microsoft.com/office/powerpoint/2010/main" val="239175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C4BC8-BB56-EC1F-57A5-F938C63B8C5E}"/>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675174C-B664-61D4-0C0E-9414751D2EAE}"/>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82B0726-56C4-F9D8-8F2D-FB14E27C53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4FE0DD49-BD28-F475-EDA5-169D6378D32B}"/>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21</a:t>
            </a:fld>
            <a:endParaRPr lang="en-US" dirty="0">
              <a:solidFill>
                <a:prstClr val="black"/>
              </a:solidFill>
            </a:endParaRPr>
          </a:p>
        </p:txBody>
      </p:sp>
    </p:spTree>
    <p:extLst>
      <p:ext uri="{BB962C8B-B14F-4D97-AF65-F5344CB8AC3E}">
        <p14:creationId xmlns:p14="http://schemas.microsoft.com/office/powerpoint/2010/main" val="2122781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38B83-55B5-015F-9274-158D2002BE52}"/>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9C5D13F-ED50-CC1E-3753-57037B50F04F}"/>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A92ED106-4306-94E0-E8A1-157B97F3A3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7C93719D-1657-ACD5-7EA8-20C617F1B626}"/>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22</a:t>
            </a:fld>
            <a:endParaRPr lang="en-US" dirty="0">
              <a:solidFill>
                <a:prstClr val="black"/>
              </a:solidFill>
            </a:endParaRPr>
          </a:p>
        </p:txBody>
      </p:sp>
    </p:spTree>
    <p:extLst>
      <p:ext uri="{BB962C8B-B14F-4D97-AF65-F5344CB8AC3E}">
        <p14:creationId xmlns:p14="http://schemas.microsoft.com/office/powerpoint/2010/main" val="1963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4D2B0-85A0-8504-34E0-8BB6B05D45F0}"/>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6506D2-089C-464A-C005-F262BC81E3F1}"/>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7E0C615-BF83-0C58-BECA-ABEBBCB979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1AA8BB67-C008-82B9-3981-67F5F6303270}"/>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23</a:t>
            </a:fld>
            <a:endParaRPr lang="en-US" dirty="0">
              <a:solidFill>
                <a:prstClr val="black"/>
              </a:solidFill>
            </a:endParaRPr>
          </a:p>
        </p:txBody>
      </p:sp>
    </p:spTree>
    <p:extLst>
      <p:ext uri="{BB962C8B-B14F-4D97-AF65-F5344CB8AC3E}">
        <p14:creationId xmlns:p14="http://schemas.microsoft.com/office/powerpoint/2010/main" val="245891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42E1D-3A14-0C19-F8E5-81E5D5E09C1D}"/>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2395F3A-2501-BAE4-F4E9-393BFE70750F}"/>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8BE78BD-1403-F494-7CD1-C1FED8AE5C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854B5A39-F400-AFC0-1DF7-6E39E43929B4}"/>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25</a:t>
            </a:fld>
            <a:endParaRPr lang="en-US" dirty="0">
              <a:solidFill>
                <a:prstClr val="black"/>
              </a:solidFill>
            </a:endParaRPr>
          </a:p>
        </p:txBody>
      </p:sp>
    </p:spTree>
    <p:extLst>
      <p:ext uri="{BB962C8B-B14F-4D97-AF65-F5344CB8AC3E}">
        <p14:creationId xmlns:p14="http://schemas.microsoft.com/office/powerpoint/2010/main" val="4136784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CF9CC-8518-E6B9-499B-EA27ACA9256C}"/>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0A12CA0-8B50-ED1F-AD1F-596DC0D1677D}"/>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FE68D94-6CAF-34D4-5788-A7720F210B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EADF713E-2475-1255-6F44-9CBE69067816}"/>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26</a:t>
            </a:fld>
            <a:endParaRPr lang="en-US" dirty="0">
              <a:solidFill>
                <a:prstClr val="black"/>
              </a:solidFill>
            </a:endParaRPr>
          </a:p>
        </p:txBody>
      </p:sp>
    </p:spTree>
    <p:extLst>
      <p:ext uri="{BB962C8B-B14F-4D97-AF65-F5344CB8AC3E}">
        <p14:creationId xmlns:p14="http://schemas.microsoft.com/office/powerpoint/2010/main" val="3310367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CAE56-D86E-B79C-EF31-2FFE4B084125}"/>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441100E-00D1-7311-0A62-5A0ECA059540}"/>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501E357-F2AF-965E-1C3D-0AF0E3CD1E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7B70042D-B411-C197-70D4-7CF3E7F09374}"/>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27</a:t>
            </a:fld>
            <a:endParaRPr lang="en-US" dirty="0">
              <a:solidFill>
                <a:prstClr val="black"/>
              </a:solidFill>
            </a:endParaRPr>
          </a:p>
        </p:txBody>
      </p:sp>
    </p:spTree>
    <p:extLst>
      <p:ext uri="{BB962C8B-B14F-4D97-AF65-F5344CB8AC3E}">
        <p14:creationId xmlns:p14="http://schemas.microsoft.com/office/powerpoint/2010/main" val="151863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BEACD-A5D2-8F1C-59FB-85611C5987EB}"/>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6F4C574-82A5-3287-198D-83746630E092}"/>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F15BA78-02A8-A65D-35DA-F03FB7DEC6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DE888561-AAF3-BF58-1F85-479A9E856E0A}"/>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28</a:t>
            </a:fld>
            <a:endParaRPr lang="en-US" dirty="0">
              <a:solidFill>
                <a:prstClr val="black"/>
              </a:solidFill>
            </a:endParaRPr>
          </a:p>
        </p:txBody>
      </p:sp>
    </p:spTree>
    <p:extLst>
      <p:ext uri="{BB962C8B-B14F-4D97-AF65-F5344CB8AC3E}">
        <p14:creationId xmlns:p14="http://schemas.microsoft.com/office/powerpoint/2010/main" val="55552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0A9F9-255B-3454-14A3-F8346F47AFC0}"/>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53B1750-81D6-861C-98EE-3C4EC100AD68}"/>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A10141A-ACD5-CE37-0305-40E625007A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381A0717-1D6B-4DAE-B6BF-FD3CEBDFD883}"/>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29</a:t>
            </a:fld>
            <a:endParaRPr lang="en-US" dirty="0">
              <a:solidFill>
                <a:prstClr val="black"/>
              </a:solidFill>
            </a:endParaRPr>
          </a:p>
        </p:txBody>
      </p:sp>
    </p:spTree>
    <p:extLst>
      <p:ext uri="{BB962C8B-B14F-4D97-AF65-F5344CB8AC3E}">
        <p14:creationId xmlns:p14="http://schemas.microsoft.com/office/powerpoint/2010/main" val="3031254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ACFAFC-35CE-40EA-9780-2EEBD7ACAEF9}" type="slidenum">
              <a:rPr lang="en-US" smtClean="0"/>
              <a:t>32</a:t>
            </a:fld>
            <a:endParaRPr lang="en-US" dirty="0"/>
          </a:p>
        </p:txBody>
      </p:sp>
    </p:spTree>
    <p:extLst>
      <p:ext uri="{BB962C8B-B14F-4D97-AF65-F5344CB8AC3E}">
        <p14:creationId xmlns:p14="http://schemas.microsoft.com/office/powerpoint/2010/main" val="4061778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F9B7D-C490-DA82-02D8-4C838D6C4CFD}"/>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58D1745-8A36-605C-0A75-653B6761BD2F}"/>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7EE6BA9-B04B-07E1-7F50-00FF5B40F8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791DC5FA-3438-BF42-3EC5-ED8CDB95AE4A}"/>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39</a:t>
            </a:fld>
            <a:endParaRPr lang="en-US" dirty="0">
              <a:solidFill>
                <a:prstClr val="black"/>
              </a:solidFill>
            </a:endParaRPr>
          </a:p>
        </p:txBody>
      </p:sp>
    </p:spTree>
    <p:extLst>
      <p:ext uri="{BB962C8B-B14F-4D97-AF65-F5344CB8AC3E}">
        <p14:creationId xmlns:p14="http://schemas.microsoft.com/office/powerpoint/2010/main" val="269685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p:cNvSpPr>
            <a:spLocks noGrp="1"/>
          </p:cNvSpPr>
          <p:nvPr>
            <p:ph type="sldNum" sz="quarter" idx="5"/>
          </p:nvPr>
        </p:nvSpPr>
        <p:spPr/>
        <p:txBody>
          <a:bodyPr/>
          <a:lstStyle/>
          <a:p>
            <a:pPr>
              <a:defRPr/>
            </a:pPr>
            <a:fld id="{62EF9209-1479-48FC-9881-E270CBED81D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933881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AFB5F-372B-7550-DD6E-3522CCE1B0F5}"/>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86BC166-D31A-1BF8-288E-5FE9E6812C44}"/>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257F2C4-78DD-7D2F-80A4-EE3D789526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51FD7155-D2C8-DA33-24E2-D9E2962A6392}"/>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41</a:t>
            </a:fld>
            <a:endParaRPr lang="en-US" dirty="0">
              <a:solidFill>
                <a:prstClr val="black"/>
              </a:solidFill>
            </a:endParaRPr>
          </a:p>
        </p:txBody>
      </p:sp>
    </p:spTree>
    <p:extLst>
      <p:ext uri="{BB962C8B-B14F-4D97-AF65-F5344CB8AC3E}">
        <p14:creationId xmlns:p14="http://schemas.microsoft.com/office/powerpoint/2010/main" val="7073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16778-BAB2-1287-20D7-984440B7E2ED}"/>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73F93E6-C2C7-5FB7-8386-EC488DFC40BA}"/>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B653799-6A07-38EC-F0FC-E77903DE66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04736B0C-1508-8B71-642F-0CB26320ADC4}"/>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43</a:t>
            </a:fld>
            <a:endParaRPr lang="en-US" dirty="0">
              <a:solidFill>
                <a:prstClr val="black"/>
              </a:solidFill>
            </a:endParaRPr>
          </a:p>
        </p:txBody>
      </p:sp>
    </p:spTree>
    <p:extLst>
      <p:ext uri="{BB962C8B-B14F-4D97-AF65-F5344CB8AC3E}">
        <p14:creationId xmlns:p14="http://schemas.microsoft.com/office/powerpoint/2010/main" val="3840501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CC2BB-FC18-6C96-CFA9-6A340D72C882}"/>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6F4694D-FA8D-C55B-6A38-C4A64A6D046C}"/>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A303C382-1103-6D1C-38E6-0AB0B061A5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5A55B35C-713C-3EFB-E59C-12945F98E433}"/>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44</a:t>
            </a:fld>
            <a:endParaRPr lang="en-US" dirty="0">
              <a:solidFill>
                <a:prstClr val="black"/>
              </a:solidFill>
            </a:endParaRPr>
          </a:p>
        </p:txBody>
      </p:sp>
    </p:spTree>
    <p:extLst>
      <p:ext uri="{BB962C8B-B14F-4D97-AF65-F5344CB8AC3E}">
        <p14:creationId xmlns:p14="http://schemas.microsoft.com/office/powerpoint/2010/main" val="2273986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5E8F2-01DE-7163-42AE-4AD3C0FE5AB0}"/>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3413F75-07C5-383B-458D-46DD689681C1}"/>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B52D576-B0A5-6035-2910-5D0E872A76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FF5CF33D-C676-451E-5446-A4BBEF2C2DFC}"/>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45</a:t>
            </a:fld>
            <a:endParaRPr lang="en-US" dirty="0">
              <a:solidFill>
                <a:prstClr val="black"/>
              </a:solidFill>
            </a:endParaRPr>
          </a:p>
        </p:txBody>
      </p:sp>
    </p:spTree>
    <p:extLst>
      <p:ext uri="{BB962C8B-B14F-4D97-AF65-F5344CB8AC3E}">
        <p14:creationId xmlns:p14="http://schemas.microsoft.com/office/powerpoint/2010/main" val="691925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D3C76-2D4D-99DF-4382-FE2AF892974B}"/>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345A440-C627-4907-A91E-C2D48D660CDF}"/>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C8EF1AE-B0FD-3B96-8D1B-4F735D9C57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277F52BE-6C17-6422-1FFA-9FC7065CA0FB}"/>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46</a:t>
            </a:fld>
            <a:endParaRPr lang="en-US" dirty="0">
              <a:solidFill>
                <a:prstClr val="black"/>
              </a:solidFill>
            </a:endParaRPr>
          </a:p>
        </p:txBody>
      </p:sp>
    </p:spTree>
    <p:extLst>
      <p:ext uri="{BB962C8B-B14F-4D97-AF65-F5344CB8AC3E}">
        <p14:creationId xmlns:p14="http://schemas.microsoft.com/office/powerpoint/2010/main" val="13435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44BFC-3246-BDB2-62BA-647B94C69A1D}"/>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9597978-4231-6AF6-2820-AA4797BD6F81}"/>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A8E367F-E4CE-5E37-57A9-22AC3DEFD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5E12D933-926E-70A1-F7A8-E9B723A3247E}"/>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48</a:t>
            </a:fld>
            <a:endParaRPr lang="en-US" dirty="0">
              <a:solidFill>
                <a:prstClr val="black"/>
              </a:solidFill>
            </a:endParaRPr>
          </a:p>
        </p:txBody>
      </p:sp>
    </p:spTree>
    <p:extLst>
      <p:ext uri="{BB962C8B-B14F-4D97-AF65-F5344CB8AC3E}">
        <p14:creationId xmlns:p14="http://schemas.microsoft.com/office/powerpoint/2010/main" val="2693812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4B3DA-D79B-291E-40D0-51D9511A7D6E}"/>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4DE67A0-BE50-96A9-6877-AE7A00379710}"/>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D875C13-C795-3F1D-7804-DCE2F24720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BD2B7C0B-6CB0-3E99-2730-3A5C5352067F}"/>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49</a:t>
            </a:fld>
            <a:endParaRPr lang="en-US" dirty="0">
              <a:solidFill>
                <a:prstClr val="black"/>
              </a:solidFill>
            </a:endParaRPr>
          </a:p>
        </p:txBody>
      </p:sp>
    </p:spTree>
    <p:extLst>
      <p:ext uri="{BB962C8B-B14F-4D97-AF65-F5344CB8AC3E}">
        <p14:creationId xmlns:p14="http://schemas.microsoft.com/office/powerpoint/2010/main" val="403735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9379A-BC2D-4613-EC66-90D94F7A9D43}"/>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8F8C43D-39D4-7404-E43A-EBC6CA2D9B8F}"/>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B54DCDA-F7B1-7B83-34DF-90ED3D0294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0943FA73-BDC3-9078-AB3A-3FA170D6BE79}"/>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50</a:t>
            </a:fld>
            <a:endParaRPr lang="en-US" dirty="0">
              <a:solidFill>
                <a:prstClr val="black"/>
              </a:solidFill>
            </a:endParaRPr>
          </a:p>
        </p:txBody>
      </p:sp>
    </p:spTree>
    <p:extLst>
      <p:ext uri="{BB962C8B-B14F-4D97-AF65-F5344CB8AC3E}">
        <p14:creationId xmlns:p14="http://schemas.microsoft.com/office/powerpoint/2010/main" val="1807782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4EA4B-8F5B-8883-8557-2EE9E71C1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E4FC8-BD87-4CD4-1B7C-999A722FA592}"/>
              </a:ext>
            </a:extLst>
          </p:cNvPr>
          <p:cNvSpPr>
            <a:spLocks noGrp="1" noRot="1" noChangeAspect="1"/>
          </p:cNvSpPr>
          <p:nvPr>
            <p:ph type="sldImg"/>
          </p:nvPr>
        </p:nvSpPr>
        <p:spPr>
          <a:xfrm>
            <a:off x="706438" y="1155700"/>
            <a:ext cx="5541962" cy="3117850"/>
          </a:xfrm>
        </p:spPr>
      </p:sp>
      <p:sp>
        <p:nvSpPr>
          <p:cNvPr id="3" name="Notes Placeholder 2">
            <a:extLst>
              <a:ext uri="{FF2B5EF4-FFF2-40B4-BE49-F238E27FC236}">
                <a16:creationId xmlns:a16="http://schemas.microsoft.com/office/drawing/2014/main" id="{CE2F2D63-81BD-B1BC-F69C-9F238269DF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081718-45F6-D497-6242-35EDCB9A4EB5}"/>
              </a:ext>
            </a:extLst>
          </p:cNvPr>
          <p:cNvSpPr>
            <a:spLocks noGrp="1"/>
          </p:cNvSpPr>
          <p:nvPr>
            <p:ph type="sldNum" sz="quarter" idx="10"/>
          </p:nvPr>
        </p:nvSpPr>
        <p:spPr/>
        <p:txBody>
          <a:bodyPr/>
          <a:lstStyle/>
          <a:p>
            <a:pPr defTabSz="925276">
              <a:defRPr/>
            </a:pPr>
            <a:fld id="{7F43AE06-EB8D-4A4F-BFF9-2E571E394111}" type="slidenum">
              <a:rPr lang="en-US">
                <a:solidFill>
                  <a:prstClr val="black"/>
                </a:solidFill>
                <a:latin typeface="Tw Cen MT" panose="020B0602020104020603" pitchFamily="34" charset="0"/>
              </a:rPr>
              <a:pPr defTabSz="925276">
                <a:defRPr/>
              </a:pPr>
              <a:t>52</a:t>
            </a:fld>
            <a:endParaRPr lang="en-US">
              <a:solidFill>
                <a:prstClr val="black"/>
              </a:solidFill>
              <a:latin typeface="Tw Cen MT" panose="020B0602020104020603" pitchFamily="34" charset="0"/>
            </a:endParaRPr>
          </a:p>
        </p:txBody>
      </p:sp>
    </p:spTree>
    <p:extLst>
      <p:ext uri="{BB962C8B-B14F-4D97-AF65-F5344CB8AC3E}">
        <p14:creationId xmlns:p14="http://schemas.microsoft.com/office/powerpoint/2010/main" val="3612756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32C1A-06EF-BC4D-00CA-A294D1638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CC0CD-4EDF-0D88-4D1A-F8EA57884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6A5C7-023F-5BD9-4A29-3E3645AD29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ECB49D-EE08-9CA8-37E3-1C9FE9C8214A}"/>
              </a:ext>
            </a:extLst>
          </p:cNvPr>
          <p:cNvSpPr>
            <a:spLocks noGrp="1"/>
          </p:cNvSpPr>
          <p:nvPr>
            <p:ph type="sldNum" sz="quarter" idx="5"/>
          </p:nvPr>
        </p:nvSpPr>
        <p:spPr/>
        <p:txBody>
          <a:bodyPr/>
          <a:lstStyle/>
          <a:p>
            <a:fld id="{9DACFAFC-35CE-40EA-9780-2EEBD7ACAEF9}" type="slidenum">
              <a:rPr lang="en-US" smtClean="0"/>
              <a:t>53</a:t>
            </a:fld>
            <a:endParaRPr lang="en-US" dirty="0"/>
          </a:p>
        </p:txBody>
      </p:sp>
    </p:spTree>
    <p:extLst>
      <p:ext uri="{BB962C8B-B14F-4D97-AF65-F5344CB8AC3E}">
        <p14:creationId xmlns:p14="http://schemas.microsoft.com/office/powerpoint/2010/main" val="368805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E5AAE-EDE7-052A-EAD6-975A336B1223}"/>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0A3283C-1602-6AE8-D0DD-EBFFACB34F35}"/>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107ADB7-9AE6-3794-216B-3B6C6842B2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E46D1DBF-D5A9-DA18-6FDD-157BB209033E}"/>
              </a:ext>
            </a:extLst>
          </p:cNvPr>
          <p:cNvSpPr>
            <a:spLocks noGrp="1"/>
          </p:cNvSpPr>
          <p:nvPr>
            <p:ph type="sldNum" sz="quarter" idx="5"/>
          </p:nvPr>
        </p:nvSpPr>
        <p:spPr/>
        <p:txBody>
          <a:bodyPr/>
          <a:lstStyle/>
          <a:p>
            <a:pPr>
              <a:defRPr/>
            </a:pPr>
            <a:fld id="{62EF9209-1479-48FC-9881-E270CBED81D2}"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579934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5F2D-4CF9-9A5D-E380-9B030EBD8C85}"/>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0A8549E-0810-0056-E28C-4E428D9E1939}"/>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6C13880-05A4-24DA-F425-4576340245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81ECA325-29FA-D790-A457-A16717DC4BD4}"/>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55</a:t>
            </a:fld>
            <a:endParaRPr lang="en-US" dirty="0">
              <a:solidFill>
                <a:prstClr val="black"/>
              </a:solidFill>
            </a:endParaRPr>
          </a:p>
        </p:txBody>
      </p:sp>
    </p:spTree>
    <p:extLst>
      <p:ext uri="{BB962C8B-B14F-4D97-AF65-F5344CB8AC3E}">
        <p14:creationId xmlns:p14="http://schemas.microsoft.com/office/powerpoint/2010/main" val="2277829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9DACFAFC-35CE-40EA-9780-2EEBD7ACAEF9}" type="slidenum">
              <a:rPr lang="en-US" smtClean="0"/>
              <a:t>56</a:t>
            </a:fld>
            <a:endParaRPr lang="en-US" dirty="0"/>
          </a:p>
        </p:txBody>
      </p:sp>
    </p:spTree>
    <p:extLst>
      <p:ext uri="{BB962C8B-B14F-4D97-AF65-F5344CB8AC3E}">
        <p14:creationId xmlns:p14="http://schemas.microsoft.com/office/powerpoint/2010/main" val="215202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0E647-1AE9-50FB-CA89-E6231296CF16}"/>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AB0A601-554C-D760-0026-DD2C03F77628}"/>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F3C7842-B9A3-7BDA-4041-BC83BC5702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7F6AA35E-9E6B-0115-3BE1-8F1A2902140F}"/>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5</a:t>
            </a:fld>
            <a:endParaRPr lang="en-US" dirty="0">
              <a:solidFill>
                <a:prstClr val="black"/>
              </a:solidFill>
            </a:endParaRPr>
          </a:p>
        </p:txBody>
      </p:sp>
    </p:spTree>
    <p:extLst>
      <p:ext uri="{BB962C8B-B14F-4D97-AF65-F5344CB8AC3E}">
        <p14:creationId xmlns:p14="http://schemas.microsoft.com/office/powerpoint/2010/main" val="39587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87C0B-7ED2-FBE1-CF9D-10FC9E0B85E7}"/>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DD5D494-6631-03CB-0D4B-0996A913054F}"/>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6451FD1-982A-081E-0AAF-18CA21257C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790E5D8C-6A39-3034-8B13-1F344DA7C405}"/>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6</a:t>
            </a:fld>
            <a:endParaRPr lang="en-US" dirty="0">
              <a:solidFill>
                <a:prstClr val="black"/>
              </a:solidFill>
            </a:endParaRPr>
          </a:p>
        </p:txBody>
      </p:sp>
    </p:spTree>
    <p:extLst>
      <p:ext uri="{BB962C8B-B14F-4D97-AF65-F5344CB8AC3E}">
        <p14:creationId xmlns:p14="http://schemas.microsoft.com/office/powerpoint/2010/main" val="375125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D7024-6D99-A6AA-2543-47A2D8980854}"/>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14E8A6F-5B0F-2F31-D0B7-3A8E45222F53}"/>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70BEB76-9BD8-82A2-929E-AEE60F10D5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35C2F2D4-580E-2C9A-4337-1C506C4D6843}"/>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7</a:t>
            </a:fld>
            <a:endParaRPr lang="en-US" dirty="0">
              <a:solidFill>
                <a:prstClr val="black"/>
              </a:solidFill>
            </a:endParaRPr>
          </a:p>
        </p:txBody>
      </p:sp>
    </p:spTree>
    <p:extLst>
      <p:ext uri="{BB962C8B-B14F-4D97-AF65-F5344CB8AC3E}">
        <p14:creationId xmlns:p14="http://schemas.microsoft.com/office/powerpoint/2010/main" val="205394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43192-0817-2FCF-056B-22C2D73C5C6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5FFE142-D6C0-2DC8-292E-5D3C458DC8B0}"/>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F8542CF-A27C-3656-396D-BD5E8DB87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DFF86275-AD16-30B9-0A0A-3E49AF95241D}"/>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8</a:t>
            </a:fld>
            <a:endParaRPr lang="en-US" dirty="0">
              <a:solidFill>
                <a:prstClr val="black"/>
              </a:solidFill>
            </a:endParaRPr>
          </a:p>
        </p:txBody>
      </p:sp>
    </p:spTree>
    <p:extLst>
      <p:ext uri="{BB962C8B-B14F-4D97-AF65-F5344CB8AC3E}">
        <p14:creationId xmlns:p14="http://schemas.microsoft.com/office/powerpoint/2010/main" val="80542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5276">
              <a:defRPr/>
            </a:pPr>
            <a:fld id="{7F43AE06-EB8D-4A4F-BFF9-2E571E394111}" type="slidenum">
              <a:rPr lang="en-US">
                <a:solidFill>
                  <a:prstClr val="black"/>
                </a:solidFill>
                <a:latin typeface="Tw Cen MT" panose="020B0602020104020603" pitchFamily="34" charset="0"/>
              </a:rPr>
              <a:pPr defTabSz="925276">
                <a:defRPr/>
              </a:pPr>
              <a:t>9</a:t>
            </a:fld>
            <a:endParaRPr lang="en-US">
              <a:solidFill>
                <a:prstClr val="black"/>
              </a:solidFill>
              <a:latin typeface="Tw Cen MT" panose="020B0602020104020603" pitchFamily="34" charset="0"/>
            </a:endParaRPr>
          </a:p>
        </p:txBody>
      </p:sp>
    </p:spTree>
    <p:extLst>
      <p:ext uri="{BB962C8B-B14F-4D97-AF65-F5344CB8AC3E}">
        <p14:creationId xmlns:p14="http://schemas.microsoft.com/office/powerpoint/2010/main" val="123786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6B03E-D956-9BE5-487A-888F243A0B0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9B2427D-1F15-F230-BE2B-B0BA1AE27248}"/>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6A9311D-5F97-AF32-7853-45CFF39D23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 name="Slide Number Placeholder 3">
            <a:extLst>
              <a:ext uri="{FF2B5EF4-FFF2-40B4-BE49-F238E27FC236}">
                <a16:creationId xmlns:a16="http://schemas.microsoft.com/office/drawing/2014/main" id="{04DC96CF-694F-EE51-7445-53E1D1AFEB11}"/>
              </a:ext>
            </a:extLst>
          </p:cNvPr>
          <p:cNvSpPr>
            <a:spLocks noGrp="1"/>
          </p:cNvSpPr>
          <p:nvPr>
            <p:ph type="sldNum" sz="quarter" idx="5"/>
          </p:nvPr>
        </p:nvSpPr>
        <p:spPr/>
        <p:txBody>
          <a:bodyPr/>
          <a:lstStyle/>
          <a:p>
            <a:pPr defTabSz="906956">
              <a:defRPr/>
            </a:pPr>
            <a:fld id="{62EF9209-1479-48FC-9881-E270CBED81D2}" type="slidenum">
              <a:rPr lang="en-US">
                <a:solidFill>
                  <a:prstClr val="black"/>
                </a:solidFill>
              </a:rPr>
              <a:pPr defTabSz="906956">
                <a:defRPr/>
              </a:pPr>
              <a:t>10</a:t>
            </a:fld>
            <a:endParaRPr lang="en-US" dirty="0">
              <a:solidFill>
                <a:prstClr val="black"/>
              </a:solidFill>
            </a:endParaRPr>
          </a:p>
        </p:txBody>
      </p:sp>
    </p:spTree>
    <p:extLst>
      <p:ext uri="{BB962C8B-B14F-4D97-AF65-F5344CB8AC3E}">
        <p14:creationId xmlns:p14="http://schemas.microsoft.com/office/powerpoint/2010/main" val="286267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600"/>
            </a:lvl1pPr>
          </a:lstStyle>
          <a:p>
            <a:fld id="{E2FB73DA-5FDE-45B5-BAA4-C61223CC44F6}"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6897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35854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51388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9247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129063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95486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78906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22636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59565502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007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0567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29483892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983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16636300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442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396166487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420668114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116616750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17028423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8771858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230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8710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3858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46929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562727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02048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706232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05291" y="287588"/>
            <a:ext cx="2595149" cy="682840"/>
          </a:xfrm>
          <a:prstGeom prst="rect">
            <a:avLst/>
          </a:prstGeom>
        </p:spPr>
      </p:pic>
    </p:spTree>
    <p:extLst>
      <p:ext uri="{BB962C8B-B14F-4D97-AF65-F5344CB8AC3E}">
        <p14:creationId xmlns:p14="http://schemas.microsoft.com/office/powerpoint/2010/main" val="224612467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Times New Roman" panose="02020603050405020304" pitchFamily="18" charset="0"/>
            </a:endParaRP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72537" y="617221"/>
            <a:ext cx="4643420" cy="1221785"/>
          </a:xfrm>
          <a:prstGeom prst="rect">
            <a:avLst/>
          </a:prstGeom>
        </p:spPr>
      </p:pic>
      <p:pic>
        <p:nvPicPr>
          <p:cNvPr id="9" name="Picture 8"/>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spTree>
    <p:extLst>
      <p:ext uri="{BB962C8B-B14F-4D97-AF65-F5344CB8AC3E}">
        <p14:creationId xmlns:p14="http://schemas.microsoft.com/office/powerpoint/2010/main" val="69574300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Times New Roman" panose="02020603050405020304" pitchFamily="18" charset="0"/>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05291" y="287588"/>
            <a:ext cx="2595149" cy="682840"/>
          </a:xfrm>
          <a:prstGeom prst="rect">
            <a:avLst/>
          </a:prstGeom>
        </p:spPr>
      </p:pic>
    </p:spTree>
    <p:extLst>
      <p:ext uri="{BB962C8B-B14F-4D97-AF65-F5344CB8AC3E}">
        <p14:creationId xmlns:p14="http://schemas.microsoft.com/office/powerpoint/2010/main" val="6529369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Jessica.king9@va.gov" TargetMode="External"/><Relationship Id="rId2" Type="http://schemas.openxmlformats.org/officeDocument/2006/relationships/hyperlink" Target="mailto:quartermaster@vfwpahq.org"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s://www.va.gov/find-locations/"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vfwpa.org/uploads/Documents/Post%20Information/UpdatedServiceOfficers.pdf"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tel:+18772228387"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tel:18003429647"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hyperlink" Target="https://www.va.gov/disability/compensation-rates/veteran-rates/"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ceportal.va.gov/volunteer_at_facility/"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hyperlink" Target="mailto:Kcassell@vfw.org"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2646" y="3250703"/>
            <a:ext cx="8457295" cy="3385542"/>
          </a:xfrm>
          <a:prstGeom prst="rect">
            <a:avLst/>
          </a:prstGeom>
          <a:noFill/>
        </p:spPr>
        <p:txBody>
          <a:bodyPr wrap="square" rtlCol="0">
            <a:spAutoFit/>
          </a:bodyPr>
          <a:lstStyle/>
          <a:p>
            <a:pPr algn="ctr" eaLnBrk="1" fontAlgn="auto" hangingPunct="1">
              <a:spcBef>
                <a:spcPts val="0"/>
              </a:spcBef>
              <a:spcAft>
                <a:spcPts val="0"/>
              </a:spcAft>
            </a:pPr>
            <a:r>
              <a:rPr lang="en-US" sz="3800" b="1" dirty="0">
                <a:solidFill>
                  <a:prstClr val="black"/>
                </a:solidFill>
                <a:latin typeface="Times New Roman" panose="02020603050405020304" pitchFamily="18" charset="0"/>
                <a:cs typeface="Times New Roman" panose="02020603050405020304" pitchFamily="18" charset="0"/>
              </a:rPr>
              <a:t>VA Healthcare </a:t>
            </a:r>
          </a:p>
          <a:p>
            <a:pPr algn="ctr" eaLnBrk="1" fontAlgn="auto" hangingPunct="1">
              <a:spcBef>
                <a:spcPts val="0"/>
              </a:spcBef>
              <a:spcAft>
                <a:spcPts val="0"/>
              </a:spcAft>
            </a:pPr>
            <a:r>
              <a:rPr lang="en-US" sz="3800" b="1" dirty="0">
                <a:solidFill>
                  <a:prstClr val="black"/>
                </a:solidFill>
                <a:latin typeface="Times New Roman" panose="02020603050405020304" pitchFamily="18" charset="0"/>
                <a:cs typeface="Times New Roman" panose="02020603050405020304" pitchFamily="18" charset="0"/>
              </a:rPr>
              <a:t>Jessica King, 53927</a:t>
            </a:r>
          </a:p>
          <a:p>
            <a:pPr algn="ctr" eaLnBrk="1" fontAlgn="auto" hangingPunct="1">
              <a:spcBef>
                <a:spcPts val="0"/>
              </a:spcBef>
              <a:spcAft>
                <a:spcPts val="0"/>
              </a:spcAft>
            </a:pPr>
            <a:r>
              <a:rPr lang="en-US" sz="3800" b="1" dirty="0">
                <a:solidFill>
                  <a:prstClr val="black"/>
                </a:solidFill>
                <a:latin typeface="Times New Roman" panose="02020603050405020304" pitchFamily="18" charset="0"/>
                <a:cs typeface="Times New Roman" panose="02020603050405020304" pitchFamily="18" charset="0"/>
              </a:rPr>
              <a:t>DSO Dept. Of PA </a:t>
            </a:r>
          </a:p>
          <a:p>
            <a:pPr algn="ctr" eaLnBrk="1" fontAlgn="auto" hangingPunct="1">
              <a:spcBef>
                <a:spcPts val="0"/>
              </a:spcBef>
              <a:spcAft>
                <a:spcPts val="0"/>
              </a:spcAft>
            </a:pPr>
            <a:endParaRPr lang="en-US" sz="3800" b="1" dirty="0">
              <a:solidFill>
                <a:prstClr val="black"/>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pPr>
            <a:endParaRPr lang="en-US" sz="3800" b="1" dirty="0">
              <a:solidFill>
                <a:prstClr val="black"/>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pP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01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DB2C-F61B-14EC-3DB0-BE3F40970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0DAA1-F27F-33E3-DB2B-78ADC3AC616E}"/>
              </a:ext>
            </a:extLst>
          </p:cNvPr>
          <p:cNvSpPr>
            <a:spLocks noGrp="1"/>
          </p:cNvSpPr>
          <p:nvPr>
            <p:ph type="title"/>
          </p:nvPr>
        </p:nvSpPr>
        <p:spPr>
          <a:xfrm>
            <a:off x="838200" y="365125"/>
            <a:ext cx="10515600" cy="1325563"/>
          </a:xfrm>
        </p:spPr>
        <p:txBody>
          <a:bodyPr anchor="ctr">
            <a:normAutofit/>
          </a:bodyPr>
          <a:lstStyle/>
          <a:p>
            <a:pPr>
              <a:defRPr/>
            </a:pPr>
            <a:r>
              <a:rPr lang="en-US" b="1"/>
              <a:t>VA Healthcare System</a:t>
            </a:r>
          </a:p>
        </p:txBody>
      </p:sp>
      <p:sp>
        <p:nvSpPr>
          <p:cNvPr id="3" name="Slide Number Placeholder 2">
            <a:extLst>
              <a:ext uri="{FF2B5EF4-FFF2-40B4-BE49-F238E27FC236}">
                <a16:creationId xmlns:a16="http://schemas.microsoft.com/office/drawing/2014/main" id="{6430A922-1B95-74DC-A39E-B541C05B2605}"/>
              </a:ext>
            </a:extLst>
          </p:cNvPr>
          <p:cNvSpPr>
            <a:spLocks noGrp="1"/>
          </p:cNvSpPr>
          <p:nvPr>
            <p:ph type="sldNum" sz="quarter" idx="12"/>
          </p:nvPr>
        </p:nvSpPr>
        <p:spPr>
          <a:xfrm>
            <a:off x="8610600" y="6356350"/>
            <a:ext cx="2743200" cy="365125"/>
          </a:xfrm>
        </p:spPr>
        <p:txBody>
          <a:bodyPr anchor="ctr">
            <a:normAutofit/>
          </a:bodyPr>
          <a:lstStyle/>
          <a:p>
            <a:pPr marL="0" marR="0" lvl="0" indent="0" defTabSz="914400" rtl="0" eaLnBrk="0" fontAlgn="base" latinLnBrk="0" hangingPunct="0">
              <a:spcBef>
                <a:spcPct val="0"/>
              </a:spcBef>
              <a:spcAft>
                <a:spcPts val="600"/>
              </a:spcAft>
              <a:buClrTx/>
              <a:buSzTx/>
              <a:buFontTx/>
              <a:buNone/>
              <a:tabLst/>
              <a:defRPr/>
            </a:pPr>
            <a:fld id="{A52124A5-1B9B-4B07-834C-F8730363EEE2}" type="slidenum">
              <a:rPr kumimoji="0" lang="en-US" altLang="en-US" b="0" i="0" u="none" strike="noStrike" kern="1200" cap="none" spc="0" normalizeH="0" baseline="0" noProof="0" smtClean="0">
                <a:ln>
                  <a:noFill/>
                </a:ln>
                <a:solidFill>
                  <a:prstClr val="black">
                    <a:tint val="75000"/>
                  </a:prstClr>
                </a:solidFill>
                <a:effectLst/>
                <a:uLnTx/>
                <a:uFillTx/>
              </a:rPr>
              <a:pPr marL="0" marR="0" lvl="0" indent="0" defTabSz="914400" rtl="0" eaLnBrk="0" fontAlgn="base" latinLnBrk="0" hangingPunct="0">
                <a:spcBef>
                  <a:spcPct val="0"/>
                </a:spcBef>
                <a:spcAft>
                  <a:spcPts val="600"/>
                </a:spcAft>
                <a:buClrTx/>
                <a:buSzTx/>
                <a:buFontTx/>
                <a:buNone/>
                <a:tabLst/>
                <a:defRPr/>
              </a:pPr>
              <a:t>10</a:t>
            </a:fld>
            <a:endParaRPr kumimoji="0" lang="en-US" altLang="en-US" b="0" i="0" u="none" strike="noStrike" kern="1200" cap="none" spc="0" normalizeH="0" baseline="0" noProof="0">
              <a:ln>
                <a:noFill/>
              </a:ln>
              <a:solidFill>
                <a:prstClr val="black">
                  <a:tint val="75000"/>
                </a:prstClr>
              </a:solidFill>
              <a:effectLst/>
              <a:uLnTx/>
              <a:uFillTx/>
            </a:endParaRPr>
          </a:p>
        </p:txBody>
      </p:sp>
      <p:graphicFrame>
        <p:nvGraphicFramePr>
          <p:cNvPr id="19461" name="Content Placeholder 2">
            <a:extLst>
              <a:ext uri="{FF2B5EF4-FFF2-40B4-BE49-F238E27FC236}">
                <a16:creationId xmlns:a16="http://schemas.microsoft.com/office/drawing/2014/main" id="{99219519-7059-F54E-125E-22D045A993C7}"/>
              </a:ext>
            </a:extLst>
          </p:cNvPr>
          <p:cNvGraphicFramePr>
            <a:graphicFrameLocks noGrp="1"/>
          </p:cNvGraphicFramePr>
          <p:nvPr>
            <p:ph idx="1"/>
            <p:extLst>
              <p:ext uri="{D42A27DB-BD31-4B8C-83A1-F6EECF244321}">
                <p14:modId xmlns:p14="http://schemas.microsoft.com/office/powerpoint/2010/main" val="10552414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456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94D4-D746-9E09-2A08-552A3050FEF3}"/>
              </a:ext>
            </a:extLst>
          </p:cNvPr>
          <p:cNvSpPr>
            <a:spLocks noGrp="1"/>
          </p:cNvSpPr>
          <p:nvPr>
            <p:ph type="title"/>
          </p:nvPr>
        </p:nvSpPr>
        <p:spPr/>
        <p:txBody>
          <a:bodyPr/>
          <a:lstStyle/>
          <a:p>
            <a:r>
              <a:rPr lang="en-US" dirty="0"/>
              <a:t>Who is Eligible? </a:t>
            </a:r>
          </a:p>
        </p:txBody>
      </p:sp>
      <p:sp>
        <p:nvSpPr>
          <p:cNvPr id="3" name="Content Placeholder 2">
            <a:extLst>
              <a:ext uri="{FF2B5EF4-FFF2-40B4-BE49-F238E27FC236}">
                <a16:creationId xmlns:a16="http://schemas.microsoft.com/office/drawing/2014/main" id="{6AD28381-C211-9DBC-2144-E6E456CDDE45}"/>
              </a:ext>
            </a:extLst>
          </p:cNvPr>
          <p:cNvSpPr>
            <a:spLocks noGrp="1"/>
          </p:cNvSpPr>
          <p:nvPr>
            <p:ph idx="1"/>
          </p:nvPr>
        </p:nvSpPr>
        <p:spPr/>
        <p:txBody>
          <a:bodyPr>
            <a:normAutofit fontScale="92500"/>
          </a:bodyPr>
          <a:lstStyle/>
          <a:p>
            <a:r>
              <a:rPr lang="en-US" b="1" dirty="0"/>
              <a:t>If you enlisted after September 7, 1980, or entered active duty after October 16, 1981</a:t>
            </a:r>
          </a:p>
          <a:p>
            <a:r>
              <a:rPr lang="en-US" dirty="0"/>
              <a:t>You must have </a:t>
            </a:r>
            <a:r>
              <a:rPr lang="en-US" dirty="0">
                <a:highlight>
                  <a:srgbClr val="FFFF00"/>
                </a:highlight>
              </a:rPr>
              <a:t>served 24 continuous months </a:t>
            </a:r>
            <a:r>
              <a:rPr lang="en-US" dirty="0"/>
              <a:t>or the full period for which you were called to active duty, unless any of the descriptions below are true for you.</a:t>
            </a:r>
          </a:p>
          <a:p>
            <a:r>
              <a:rPr lang="en-US" b="1" dirty="0"/>
              <a:t>This minimum duty requirement may not apply if any of these are true:</a:t>
            </a:r>
            <a:endParaRPr lang="en-US" dirty="0"/>
          </a:p>
          <a:p>
            <a:r>
              <a:rPr lang="en-US" dirty="0"/>
              <a:t>You were discharged for a disability that was caused—or made worse—by your active-duty service, </a:t>
            </a:r>
            <a:r>
              <a:rPr lang="en-US" b="1" dirty="0"/>
              <a:t>or</a:t>
            </a:r>
            <a:endParaRPr lang="en-US" dirty="0"/>
          </a:p>
          <a:p>
            <a:r>
              <a:rPr lang="en-US" dirty="0"/>
              <a:t>You were discharged for a hardship or “early out,” </a:t>
            </a:r>
            <a:r>
              <a:rPr lang="en-US" b="1" dirty="0"/>
              <a:t>or</a:t>
            </a:r>
            <a:endParaRPr lang="en-US" dirty="0"/>
          </a:p>
          <a:p>
            <a:r>
              <a:rPr lang="en-US" dirty="0"/>
              <a:t>You served prior to </a:t>
            </a:r>
            <a:r>
              <a:rPr lang="en-US" dirty="0">
                <a:highlight>
                  <a:srgbClr val="FFFF00"/>
                </a:highlight>
              </a:rPr>
              <a:t>September 7, 1980</a:t>
            </a:r>
          </a:p>
          <a:p>
            <a:endParaRPr lang="en-US" dirty="0"/>
          </a:p>
        </p:txBody>
      </p:sp>
      <p:sp>
        <p:nvSpPr>
          <p:cNvPr id="4" name="Slide Number Placeholder 3">
            <a:extLst>
              <a:ext uri="{FF2B5EF4-FFF2-40B4-BE49-F238E27FC236}">
                <a16:creationId xmlns:a16="http://schemas.microsoft.com/office/drawing/2014/main" id="{0062F59F-E1BC-8624-4829-8BD89233963D}"/>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39743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6CE9-3F24-4D7A-28FD-C2C827B85F85}"/>
              </a:ext>
            </a:extLst>
          </p:cNvPr>
          <p:cNvSpPr>
            <a:spLocks noGrp="1"/>
          </p:cNvSpPr>
          <p:nvPr>
            <p:ph type="title"/>
          </p:nvPr>
        </p:nvSpPr>
        <p:spPr/>
        <p:txBody>
          <a:bodyPr/>
          <a:lstStyle/>
          <a:p>
            <a:r>
              <a:rPr lang="en-US" dirty="0"/>
              <a:t>Reserve/Guard </a:t>
            </a:r>
          </a:p>
        </p:txBody>
      </p:sp>
      <p:sp>
        <p:nvSpPr>
          <p:cNvPr id="3" name="Content Placeholder 2">
            <a:extLst>
              <a:ext uri="{FF2B5EF4-FFF2-40B4-BE49-F238E27FC236}">
                <a16:creationId xmlns:a16="http://schemas.microsoft.com/office/drawing/2014/main" id="{A684FC9C-F932-29DE-5917-A83094621623}"/>
              </a:ext>
            </a:extLst>
          </p:cNvPr>
          <p:cNvSpPr>
            <a:spLocks noGrp="1"/>
          </p:cNvSpPr>
          <p:nvPr>
            <p:ph idx="1"/>
          </p:nvPr>
        </p:nvSpPr>
        <p:spPr/>
        <p:txBody>
          <a:bodyPr>
            <a:normAutofit/>
          </a:bodyPr>
          <a:lstStyle/>
          <a:p>
            <a:r>
              <a:rPr lang="en-US" sz="3200" dirty="0"/>
              <a:t>Call to active duty by a federal order and completed the full period for which you were called or ordered to active duty.</a:t>
            </a:r>
          </a:p>
          <a:p>
            <a:endParaRPr lang="en-US" sz="3200" dirty="0"/>
          </a:p>
          <a:p>
            <a:r>
              <a:rPr lang="en-US" sz="3200" dirty="0"/>
              <a:t>Training DOESN’T count </a:t>
            </a:r>
          </a:p>
        </p:txBody>
      </p:sp>
      <p:sp>
        <p:nvSpPr>
          <p:cNvPr id="4" name="Slide Number Placeholder 3">
            <a:extLst>
              <a:ext uri="{FF2B5EF4-FFF2-40B4-BE49-F238E27FC236}">
                <a16:creationId xmlns:a16="http://schemas.microsoft.com/office/drawing/2014/main" id="{79FA11A0-0F2B-4FA0-0A25-373308D8E3DE}"/>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96238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2196-79CD-B8A2-5E8A-9E1D8F7825DC}"/>
              </a:ext>
            </a:extLst>
          </p:cNvPr>
          <p:cNvSpPr>
            <a:spLocks noGrp="1"/>
          </p:cNvSpPr>
          <p:nvPr>
            <p:ph type="title"/>
          </p:nvPr>
        </p:nvSpPr>
        <p:spPr/>
        <p:txBody>
          <a:bodyPr/>
          <a:lstStyle/>
          <a:p>
            <a:r>
              <a:rPr lang="en-US" b="1" dirty="0"/>
              <a:t>Toxic Exposure Home or Aboard </a:t>
            </a:r>
          </a:p>
        </p:txBody>
      </p:sp>
      <p:sp>
        <p:nvSpPr>
          <p:cNvPr id="3" name="Content Placeholder 2">
            <a:extLst>
              <a:ext uri="{FF2B5EF4-FFF2-40B4-BE49-F238E27FC236}">
                <a16:creationId xmlns:a16="http://schemas.microsoft.com/office/drawing/2014/main" id="{A0894915-D88A-3A24-7A21-37C92CBE2D22}"/>
              </a:ext>
            </a:extLst>
          </p:cNvPr>
          <p:cNvSpPr>
            <a:spLocks noGrp="1"/>
          </p:cNvSpPr>
          <p:nvPr>
            <p:ph idx="1"/>
          </p:nvPr>
        </p:nvSpPr>
        <p:spPr/>
        <p:txBody>
          <a:bodyPr>
            <a:normAutofit fontScale="92500" lnSpcReduction="10000"/>
          </a:bodyPr>
          <a:lstStyle/>
          <a:p>
            <a:r>
              <a:rPr lang="en-US" dirty="0"/>
              <a:t>You must meet the basic requirements </a:t>
            </a:r>
          </a:p>
          <a:p>
            <a:pPr lvl="1"/>
            <a:r>
              <a:rPr lang="en-US" dirty="0"/>
              <a:t>24  continuous months expect for Vietnam </a:t>
            </a:r>
          </a:p>
          <a:p>
            <a:pPr lvl="1"/>
            <a:r>
              <a:rPr lang="en-US" dirty="0"/>
              <a:t>Honorable Discharge </a:t>
            </a:r>
          </a:p>
          <a:p>
            <a:pPr lvl="1"/>
            <a:endParaRPr lang="en-US" dirty="0"/>
          </a:p>
          <a:p>
            <a:pPr lvl="1"/>
            <a:r>
              <a:rPr lang="en-US" b="1" dirty="0"/>
              <a:t>You were exposed to toxins or other hazards while serving our country—at home or abroad.</a:t>
            </a:r>
          </a:p>
          <a:p>
            <a:pPr lvl="3"/>
            <a:r>
              <a:rPr lang="en-US" dirty="0"/>
              <a:t>Toxins/Hazards </a:t>
            </a:r>
          </a:p>
          <a:p>
            <a:pPr lvl="4"/>
            <a:r>
              <a:rPr lang="en-US" dirty="0"/>
              <a:t>Chemicals </a:t>
            </a:r>
          </a:p>
          <a:p>
            <a:pPr lvl="4"/>
            <a:r>
              <a:rPr lang="en-US" dirty="0"/>
              <a:t>Pesticides</a:t>
            </a:r>
          </a:p>
          <a:p>
            <a:pPr lvl="4"/>
            <a:r>
              <a:rPr lang="en-US" dirty="0"/>
              <a:t>Lead</a:t>
            </a:r>
          </a:p>
          <a:p>
            <a:pPr lvl="4"/>
            <a:r>
              <a:rPr lang="en-US" dirty="0"/>
              <a:t>Asbestos </a:t>
            </a:r>
          </a:p>
          <a:p>
            <a:pPr lvl="4"/>
            <a:r>
              <a:rPr lang="en-US" dirty="0"/>
              <a:t>Certain Paints </a:t>
            </a:r>
          </a:p>
          <a:p>
            <a:pPr lvl="4"/>
            <a:r>
              <a:rPr lang="en-US" dirty="0"/>
              <a:t>Nuclear weapons</a:t>
            </a:r>
          </a:p>
          <a:p>
            <a:pPr lvl="4"/>
            <a:r>
              <a:rPr lang="en-US" dirty="0"/>
              <a:t>X-Rays</a:t>
            </a:r>
          </a:p>
          <a:p>
            <a:pPr lvl="4"/>
            <a:endParaRPr lang="en-US" dirty="0"/>
          </a:p>
          <a:p>
            <a:pPr lvl="2"/>
            <a:endParaRPr lang="en-US" b="1"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6935F5AA-22A6-A63B-FB70-730DEDD48902}"/>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416082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FE2A-D96B-2454-DB1F-E9FB06925EFE}"/>
              </a:ext>
            </a:extLst>
          </p:cNvPr>
          <p:cNvSpPr>
            <a:spLocks noGrp="1"/>
          </p:cNvSpPr>
          <p:nvPr>
            <p:ph type="title"/>
          </p:nvPr>
        </p:nvSpPr>
        <p:spPr/>
        <p:txBody>
          <a:bodyPr/>
          <a:lstStyle/>
          <a:p>
            <a:r>
              <a:rPr lang="en-US" dirty="0"/>
              <a:t>Other Ways to be eligible…</a:t>
            </a:r>
          </a:p>
        </p:txBody>
      </p:sp>
      <p:sp>
        <p:nvSpPr>
          <p:cNvPr id="3" name="Content Placeholder 2">
            <a:extLst>
              <a:ext uri="{FF2B5EF4-FFF2-40B4-BE49-F238E27FC236}">
                <a16:creationId xmlns:a16="http://schemas.microsoft.com/office/drawing/2014/main" id="{6F263888-1093-918D-D33F-9589F6C1E809}"/>
              </a:ext>
            </a:extLst>
          </p:cNvPr>
          <p:cNvSpPr>
            <a:spLocks noGrp="1"/>
          </p:cNvSpPr>
          <p:nvPr>
            <p:ph idx="1"/>
          </p:nvPr>
        </p:nvSpPr>
        <p:spPr/>
        <p:txBody>
          <a:bodyPr>
            <a:normAutofit/>
          </a:bodyPr>
          <a:lstStyle/>
          <a:p>
            <a:r>
              <a:rPr lang="en-US" dirty="0"/>
              <a:t>You receive financial compensation (payments) from VA for a service-connected disability.</a:t>
            </a:r>
          </a:p>
          <a:p>
            <a:r>
              <a:rPr lang="en-US" dirty="0"/>
              <a:t>You were discharged for a disability resulting from something that happened to you in the line of duty.</a:t>
            </a:r>
          </a:p>
          <a:p>
            <a:r>
              <a:rPr lang="en-US" dirty="0"/>
              <a:t>You were discharged for a disability that got worse in the line of duty.</a:t>
            </a:r>
          </a:p>
          <a:p>
            <a:r>
              <a:rPr lang="en-US" dirty="0"/>
              <a:t>You’re a combat Veteran discharged or released on or after September 11, 2001.</a:t>
            </a:r>
          </a:p>
          <a:p>
            <a:r>
              <a:rPr lang="en-US" dirty="0"/>
              <a:t>You get a VA pension.</a:t>
            </a:r>
          </a:p>
          <a:p>
            <a:r>
              <a:rPr lang="en-US" dirty="0"/>
              <a:t>You’re a former prisoner of war (POW).</a:t>
            </a:r>
          </a:p>
          <a:p>
            <a:endParaRPr lang="en-US" dirty="0"/>
          </a:p>
        </p:txBody>
      </p:sp>
      <p:sp>
        <p:nvSpPr>
          <p:cNvPr id="4" name="Slide Number Placeholder 3">
            <a:extLst>
              <a:ext uri="{FF2B5EF4-FFF2-40B4-BE49-F238E27FC236}">
                <a16:creationId xmlns:a16="http://schemas.microsoft.com/office/drawing/2014/main" id="{D091DC6C-BD12-26B3-712F-0BBD3ACCC259}"/>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584485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5D177-459B-1527-40F7-FE559A117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D7540-36EE-07F2-9007-C5E73084ED90}"/>
              </a:ext>
            </a:extLst>
          </p:cNvPr>
          <p:cNvSpPr>
            <a:spLocks noGrp="1"/>
          </p:cNvSpPr>
          <p:nvPr>
            <p:ph type="title"/>
          </p:nvPr>
        </p:nvSpPr>
        <p:spPr/>
        <p:txBody>
          <a:bodyPr/>
          <a:lstStyle/>
          <a:p>
            <a:r>
              <a:rPr lang="en-US" dirty="0"/>
              <a:t>Other Ways to be eligible…</a:t>
            </a:r>
          </a:p>
        </p:txBody>
      </p:sp>
      <p:sp>
        <p:nvSpPr>
          <p:cNvPr id="3" name="Content Placeholder 2">
            <a:extLst>
              <a:ext uri="{FF2B5EF4-FFF2-40B4-BE49-F238E27FC236}">
                <a16:creationId xmlns:a16="http://schemas.microsoft.com/office/drawing/2014/main" id="{724E9860-4F6D-7CD2-13F6-F7C9F60E2712}"/>
              </a:ext>
            </a:extLst>
          </p:cNvPr>
          <p:cNvSpPr>
            <a:spLocks noGrp="1"/>
          </p:cNvSpPr>
          <p:nvPr>
            <p:ph idx="1"/>
          </p:nvPr>
        </p:nvSpPr>
        <p:spPr/>
        <p:txBody>
          <a:bodyPr>
            <a:normAutofit/>
          </a:bodyPr>
          <a:lstStyle/>
          <a:p>
            <a:r>
              <a:rPr lang="en-US" dirty="0"/>
              <a:t>You have received a Purple Heart.</a:t>
            </a:r>
          </a:p>
          <a:p>
            <a:r>
              <a:rPr lang="en-US" dirty="0"/>
              <a:t>You have received a Medal of Honor.</a:t>
            </a:r>
          </a:p>
          <a:p>
            <a:r>
              <a:rPr lang="en-US" dirty="0"/>
              <a:t>You get (or qualify for) Medicaid benefits.</a:t>
            </a:r>
          </a:p>
          <a:p>
            <a:r>
              <a:rPr lang="en-US" dirty="0"/>
              <a:t>You served in Southwest Asia during the Gulf War between August 2, 1990, and November 11, 1998.</a:t>
            </a:r>
          </a:p>
          <a:p>
            <a:r>
              <a:rPr lang="en-US" dirty="0"/>
              <a:t>You served at least 30 days at Camp Lejeune between August 1, 1953, and December 31, 1987.</a:t>
            </a:r>
          </a:p>
          <a:p>
            <a:endParaRPr lang="en-US" dirty="0"/>
          </a:p>
        </p:txBody>
      </p:sp>
      <p:sp>
        <p:nvSpPr>
          <p:cNvPr id="4" name="Slide Number Placeholder 3">
            <a:extLst>
              <a:ext uri="{FF2B5EF4-FFF2-40B4-BE49-F238E27FC236}">
                <a16:creationId xmlns:a16="http://schemas.microsoft.com/office/drawing/2014/main" id="{438538ED-003C-8D46-086A-038C77909DA0}"/>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38261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C479A-3D52-A9F8-1A5A-FFDC22803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57875-900E-B7C0-3A66-98ED02CD4F0B}"/>
              </a:ext>
            </a:extLst>
          </p:cNvPr>
          <p:cNvSpPr>
            <a:spLocks noGrp="1"/>
          </p:cNvSpPr>
          <p:nvPr>
            <p:ph type="title"/>
          </p:nvPr>
        </p:nvSpPr>
        <p:spPr/>
        <p:txBody>
          <a:bodyPr/>
          <a:lstStyle/>
          <a:p>
            <a:r>
              <a:rPr lang="en-US" dirty="0"/>
              <a:t>Other Ways to be eligible…</a:t>
            </a:r>
          </a:p>
        </p:txBody>
      </p:sp>
      <p:sp>
        <p:nvSpPr>
          <p:cNvPr id="3" name="Content Placeholder 2">
            <a:extLst>
              <a:ext uri="{FF2B5EF4-FFF2-40B4-BE49-F238E27FC236}">
                <a16:creationId xmlns:a16="http://schemas.microsoft.com/office/drawing/2014/main" id="{FC4CC2AD-5BED-C47D-5630-2C62203A3815}"/>
              </a:ext>
            </a:extLst>
          </p:cNvPr>
          <p:cNvSpPr>
            <a:spLocks noGrp="1"/>
          </p:cNvSpPr>
          <p:nvPr>
            <p:ph idx="1"/>
          </p:nvPr>
        </p:nvSpPr>
        <p:spPr/>
        <p:txBody>
          <a:bodyPr>
            <a:normAutofit fontScale="92500" lnSpcReduction="10000"/>
          </a:bodyPr>
          <a:lstStyle/>
          <a:p>
            <a:r>
              <a:rPr lang="en-US" b="1" dirty="0"/>
              <a:t>Vietnam War era:</a:t>
            </a:r>
            <a:endParaRPr lang="en-US" dirty="0"/>
          </a:p>
          <a:p>
            <a:r>
              <a:rPr lang="en-US" dirty="0"/>
              <a:t>Any U.S. or Royal Thai military base in Thailand from January 9, 1962, through June 30, 1976</a:t>
            </a:r>
          </a:p>
          <a:p>
            <a:r>
              <a:rPr lang="en-US" dirty="0"/>
              <a:t>Laos from December 1, 1965, through September 30, 1969</a:t>
            </a:r>
          </a:p>
          <a:p>
            <a:r>
              <a:rPr lang="en-US" dirty="0"/>
              <a:t>Cambodia at </a:t>
            </a:r>
            <a:r>
              <a:rPr lang="en-US" dirty="0" err="1"/>
              <a:t>Mimot</a:t>
            </a:r>
            <a:r>
              <a:rPr lang="en-US" dirty="0"/>
              <a:t> or Krek, Kampong Cham Province from April 16, 1969, through April 30, 1969</a:t>
            </a:r>
          </a:p>
          <a:p>
            <a:r>
              <a:rPr lang="en-US" dirty="0"/>
              <a:t>Guam or American Samoa or in the territorial waters off Guam or American Samoa from January 9, 1962, through July 31, 1980</a:t>
            </a:r>
          </a:p>
          <a:p>
            <a:r>
              <a:rPr lang="en-US" dirty="0"/>
              <a:t>Johnston Atoll or on a ship that called at Johnston Atoll from January 1, 1972, through September 30, 1977</a:t>
            </a:r>
          </a:p>
          <a:p>
            <a:r>
              <a:rPr lang="en-US" dirty="0"/>
              <a:t>Republic of Vietnam from January 9, 1962 through May 7, 1975</a:t>
            </a:r>
          </a:p>
          <a:p>
            <a:endParaRPr lang="en-US" dirty="0"/>
          </a:p>
        </p:txBody>
      </p:sp>
      <p:sp>
        <p:nvSpPr>
          <p:cNvPr id="4" name="Slide Number Placeholder 3">
            <a:extLst>
              <a:ext uri="{FF2B5EF4-FFF2-40B4-BE49-F238E27FC236}">
                <a16:creationId xmlns:a16="http://schemas.microsoft.com/office/drawing/2014/main" id="{3D6A997B-8A54-4EDB-B7A2-6BDE46653F98}"/>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44466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B92C-7748-A64C-32A8-A796FDCC0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62324-740C-E9A0-6AE8-4C382EC8477B}"/>
              </a:ext>
            </a:extLst>
          </p:cNvPr>
          <p:cNvSpPr>
            <a:spLocks noGrp="1"/>
          </p:cNvSpPr>
          <p:nvPr>
            <p:ph type="title"/>
          </p:nvPr>
        </p:nvSpPr>
        <p:spPr/>
        <p:txBody>
          <a:bodyPr/>
          <a:lstStyle/>
          <a:p>
            <a:r>
              <a:rPr lang="en-US" dirty="0"/>
              <a:t>Other Ways to be eligible…</a:t>
            </a:r>
          </a:p>
        </p:txBody>
      </p:sp>
      <p:sp>
        <p:nvSpPr>
          <p:cNvPr id="3" name="Content Placeholder 2">
            <a:extLst>
              <a:ext uri="{FF2B5EF4-FFF2-40B4-BE49-F238E27FC236}">
                <a16:creationId xmlns:a16="http://schemas.microsoft.com/office/drawing/2014/main" id="{45E0736A-29C5-DE2E-BBD4-46D380C4B543}"/>
              </a:ext>
            </a:extLst>
          </p:cNvPr>
          <p:cNvSpPr>
            <a:spLocks noGrp="1"/>
          </p:cNvSpPr>
          <p:nvPr>
            <p:ph idx="1"/>
          </p:nvPr>
        </p:nvSpPr>
        <p:spPr/>
        <p:txBody>
          <a:bodyPr>
            <a:normAutofit/>
          </a:bodyPr>
          <a:lstStyle/>
          <a:p>
            <a:r>
              <a:rPr lang="en-US" dirty="0"/>
              <a:t>Or based on </a:t>
            </a:r>
            <a:r>
              <a:rPr lang="en-US"/>
              <a:t>your income. </a:t>
            </a:r>
            <a:endParaRPr lang="en-US" dirty="0"/>
          </a:p>
        </p:txBody>
      </p:sp>
      <p:sp>
        <p:nvSpPr>
          <p:cNvPr id="4" name="Slide Number Placeholder 3">
            <a:extLst>
              <a:ext uri="{FF2B5EF4-FFF2-40B4-BE49-F238E27FC236}">
                <a16:creationId xmlns:a16="http://schemas.microsoft.com/office/drawing/2014/main" id="{226B9B5D-EEBF-4EDA-AB14-CF226EDD2205}"/>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98122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CF1BC-AD92-6337-7F9B-85D11943E7B8}"/>
              </a:ext>
            </a:extLst>
          </p:cNvPr>
          <p:cNvSpPr>
            <a:spLocks noGrp="1"/>
          </p:cNvSpPr>
          <p:nvPr>
            <p:ph type="title"/>
          </p:nvPr>
        </p:nvSpPr>
        <p:spPr/>
        <p:txBody>
          <a:bodyPr/>
          <a:lstStyle/>
          <a:p>
            <a:r>
              <a:rPr lang="en-US" dirty="0"/>
              <a:t>What does that mean??</a:t>
            </a:r>
          </a:p>
        </p:txBody>
      </p:sp>
      <p:sp>
        <p:nvSpPr>
          <p:cNvPr id="3" name="Content Placeholder 2">
            <a:extLst>
              <a:ext uri="{FF2B5EF4-FFF2-40B4-BE49-F238E27FC236}">
                <a16:creationId xmlns:a16="http://schemas.microsoft.com/office/drawing/2014/main" id="{D454D429-62AC-8BBB-7BBE-BFDD34A57F07}"/>
              </a:ext>
            </a:extLst>
          </p:cNvPr>
          <p:cNvSpPr>
            <a:spLocks noGrp="1"/>
          </p:cNvSpPr>
          <p:nvPr>
            <p:ph idx="1"/>
          </p:nvPr>
        </p:nvSpPr>
        <p:spPr/>
        <p:txBody>
          <a:bodyPr/>
          <a:lstStyle/>
          <a:p>
            <a:r>
              <a:rPr lang="en-US" dirty="0"/>
              <a:t>All VFW Members could/should be eligible for VA healthcare…. </a:t>
            </a:r>
          </a:p>
        </p:txBody>
      </p:sp>
      <p:sp>
        <p:nvSpPr>
          <p:cNvPr id="4" name="Slide Number Placeholder 3">
            <a:extLst>
              <a:ext uri="{FF2B5EF4-FFF2-40B4-BE49-F238E27FC236}">
                <a16:creationId xmlns:a16="http://schemas.microsoft.com/office/drawing/2014/main" id="{5365621F-ADCA-80EA-7B43-DC70E0418A2F}"/>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542521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F384-8D3E-8519-CF37-A2D26EFC68F8}"/>
              </a:ext>
            </a:extLst>
          </p:cNvPr>
          <p:cNvSpPr>
            <a:spLocks noGrp="1"/>
          </p:cNvSpPr>
          <p:nvPr>
            <p:ph type="title"/>
          </p:nvPr>
        </p:nvSpPr>
        <p:spPr/>
        <p:txBody>
          <a:bodyPr/>
          <a:lstStyle/>
          <a:p>
            <a:r>
              <a:rPr lang="en-US" b="1" dirty="0"/>
              <a:t>Not be eligible? </a:t>
            </a:r>
          </a:p>
        </p:txBody>
      </p:sp>
      <p:sp>
        <p:nvSpPr>
          <p:cNvPr id="3" name="Content Placeholder 2">
            <a:extLst>
              <a:ext uri="{FF2B5EF4-FFF2-40B4-BE49-F238E27FC236}">
                <a16:creationId xmlns:a16="http://schemas.microsoft.com/office/drawing/2014/main" id="{5FA873DE-094F-3890-1EE5-BAD69EF95DB2}"/>
              </a:ext>
            </a:extLst>
          </p:cNvPr>
          <p:cNvSpPr>
            <a:spLocks noGrp="1"/>
          </p:cNvSpPr>
          <p:nvPr>
            <p:ph idx="1"/>
          </p:nvPr>
        </p:nvSpPr>
        <p:spPr/>
        <p:txBody>
          <a:bodyPr/>
          <a:lstStyle/>
          <a:p>
            <a:r>
              <a:rPr lang="en-US" dirty="0"/>
              <a:t>Discharge </a:t>
            </a:r>
          </a:p>
          <a:p>
            <a:pPr lvl="1"/>
            <a:r>
              <a:rPr lang="en-US" dirty="0"/>
              <a:t>Must have an honorable </a:t>
            </a:r>
          </a:p>
          <a:p>
            <a:pPr lvl="1"/>
            <a:endParaRPr lang="en-US" dirty="0"/>
          </a:p>
          <a:p>
            <a:r>
              <a:rPr lang="en-US" dirty="0"/>
              <a:t>Income </a:t>
            </a:r>
          </a:p>
          <a:p>
            <a:pPr lvl="1"/>
            <a:r>
              <a:rPr lang="en-US" dirty="0"/>
              <a:t>Make too much </a:t>
            </a:r>
          </a:p>
          <a:p>
            <a:pPr lvl="1"/>
            <a:endParaRPr lang="en-US" dirty="0"/>
          </a:p>
          <a:p>
            <a:r>
              <a:rPr lang="en-US" dirty="0"/>
              <a:t>Not enough time in service </a:t>
            </a:r>
          </a:p>
          <a:p>
            <a:endParaRPr lang="en-US" dirty="0"/>
          </a:p>
          <a:p>
            <a:r>
              <a:rPr lang="en-US" dirty="0"/>
              <a:t>Guard/Reservist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969FF99F-7DD4-8697-7F16-5C4FF3C74A23}"/>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04887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4AE186-BFB8-17B5-7AAA-5F9FF4713A15}"/>
              </a:ext>
            </a:extLst>
          </p:cNvPr>
          <p:cNvSpPr>
            <a:spLocks noGrp="1"/>
          </p:cNvSpPr>
          <p:nvPr>
            <p:ph idx="1"/>
          </p:nvPr>
        </p:nvSpPr>
        <p:spPr/>
        <p:txBody>
          <a:bodyPr>
            <a:normAutofit fontScale="77500" lnSpcReduction="20000"/>
          </a:bodyPr>
          <a:lstStyle/>
          <a:p>
            <a:pPr marL="0" indent="0">
              <a:buNone/>
            </a:pPr>
            <a:endParaRPr lang="en-US" dirty="0"/>
          </a:p>
          <a:p>
            <a:pPr marL="0" indent="0">
              <a:buNone/>
            </a:pPr>
            <a:r>
              <a:rPr lang="en-US" b="1" dirty="0"/>
              <a:t>Bill Roland- </a:t>
            </a:r>
            <a:r>
              <a:rPr lang="en-US" dirty="0"/>
              <a:t>Commander</a:t>
            </a:r>
          </a:p>
          <a:p>
            <a:pPr marL="0" indent="0">
              <a:buNone/>
            </a:pPr>
            <a:endParaRPr lang="en-US" b="1" dirty="0"/>
          </a:p>
          <a:p>
            <a:pPr marL="0" indent="0">
              <a:buNone/>
            </a:pPr>
            <a:r>
              <a:rPr lang="en-US" b="1" dirty="0"/>
              <a:t>Jim Brown-  Sr</a:t>
            </a:r>
            <a:r>
              <a:rPr lang="en-US" dirty="0"/>
              <a:t>. Vice Commander </a:t>
            </a:r>
          </a:p>
          <a:p>
            <a:pPr marL="0" indent="0">
              <a:buNone/>
            </a:pPr>
            <a:endParaRPr lang="en-US" dirty="0"/>
          </a:p>
          <a:p>
            <a:pPr marL="0" indent="0">
              <a:buNone/>
            </a:pPr>
            <a:r>
              <a:rPr lang="en-US" b="1" dirty="0"/>
              <a:t>Glenn Owens- </a:t>
            </a:r>
            <a:r>
              <a:rPr lang="en-US" dirty="0"/>
              <a:t>Jr. Vice Commander</a:t>
            </a:r>
          </a:p>
          <a:p>
            <a:pPr marL="0" indent="0">
              <a:buNone/>
            </a:pPr>
            <a:endParaRPr lang="en-US" b="1" dirty="0"/>
          </a:p>
          <a:p>
            <a:pPr marL="0" indent="0">
              <a:buNone/>
            </a:pPr>
            <a:r>
              <a:rPr lang="en-US" b="1" dirty="0"/>
              <a:t>John B. Getz, </a:t>
            </a:r>
            <a:r>
              <a:rPr lang="en-US" dirty="0"/>
              <a:t>Jr.-State Adjutant/Quartermaster</a:t>
            </a:r>
          </a:p>
          <a:p>
            <a:pPr marL="0" indent="0">
              <a:buNone/>
            </a:pPr>
            <a:r>
              <a:rPr lang="en-US" dirty="0"/>
              <a:t> Phone: 717-234-7927 Email: </a:t>
            </a:r>
            <a:r>
              <a:rPr lang="en-US" dirty="0">
                <a:hlinkClick r:id="rId2"/>
              </a:rPr>
              <a:t>quartermaster@vfwpahq.org</a:t>
            </a:r>
            <a:endParaRPr lang="en-US" dirty="0"/>
          </a:p>
          <a:p>
            <a:endParaRPr lang="en-US" dirty="0"/>
          </a:p>
          <a:p>
            <a:pPr marL="0" indent="0">
              <a:buNone/>
            </a:pPr>
            <a:r>
              <a:rPr lang="en-US" b="1" dirty="0"/>
              <a:t>Jessica King- </a:t>
            </a:r>
            <a:r>
              <a:rPr lang="en-US" dirty="0"/>
              <a:t>Department Service Officer </a:t>
            </a:r>
          </a:p>
          <a:p>
            <a:pPr marL="0" indent="0">
              <a:buNone/>
            </a:pPr>
            <a:r>
              <a:rPr lang="en-US" dirty="0"/>
              <a:t> Cell: 724-672-2953         Email: </a:t>
            </a:r>
            <a:r>
              <a:rPr lang="en-US" dirty="0">
                <a:hlinkClick r:id="rId3"/>
              </a:rPr>
              <a:t>Jessica.king9@va.gov</a:t>
            </a:r>
            <a:r>
              <a:rPr lang="en-US" dirty="0"/>
              <a:t> </a:t>
            </a:r>
          </a:p>
          <a:p>
            <a:pPr marL="0" indent="0">
              <a:buNone/>
            </a:pPr>
            <a:endParaRPr lang="en-US" dirty="0"/>
          </a:p>
        </p:txBody>
      </p:sp>
      <p:sp>
        <p:nvSpPr>
          <p:cNvPr id="3" name="Slide Number Placeholder 2">
            <a:extLst>
              <a:ext uri="{FF2B5EF4-FFF2-40B4-BE49-F238E27FC236}">
                <a16:creationId xmlns:a16="http://schemas.microsoft.com/office/drawing/2014/main" id="{E26E8147-2919-44D0-70F3-FDC68BCF1F5C}"/>
              </a:ext>
            </a:extLst>
          </p:cNvPr>
          <p:cNvSpPr>
            <a:spLocks noGrp="1"/>
          </p:cNvSpPr>
          <p:nvPr>
            <p:ph type="sldNum" sz="quarter" idx="12"/>
          </p:nvPr>
        </p:nvSpPr>
        <p:spPr/>
        <p:txBody>
          <a:bodyPr/>
          <a:lstStyle/>
          <a:p>
            <a:pPr defTabSz="685800" eaLnBrk="0" fontAlgn="base" hangingPunct="0">
              <a:spcBef>
                <a:spcPct val="0"/>
              </a:spcBef>
              <a:spcAft>
                <a:spcPct val="0"/>
              </a:spcAft>
              <a:defRPr/>
            </a:pPr>
            <a:fld id="{E2FB73DA-5FDE-45B5-BAA4-C61223CC44F6}" type="slidenum">
              <a:rPr lang="en-US" smtClean="0">
                <a:solidFill>
                  <a:prstClr val="black">
                    <a:tint val="75000"/>
                  </a:prstClr>
                </a:solidFill>
              </a:rPr>
              <a:pPr defTabSz="685800" eaLnBrk="0" fontAlgn="base" hangingPunct="0">
                <a:spcBef>
                  <a:spcPct val="0"/>
                </a:spcBef>
                <a:spcAft>
                  <a:spcPct val="0"/>
                </a:spcAft>
                <a:defRPr/>
              </a:pPr>
              <a:t>2</a:t>
            </a:fld>
            <a:endParaRPr lang="en-US" dirty="0">
              <a:solidFill>
                <a:prstClr val="black">
                  <a:tint val="75000"/>
                </a:prstClr>
              </a:solidFill>
            </a:endParaRPr>
          </a:p>
        </p:txBody>
      </p:sp>
      <p:sp>
        <p:nvSpPr>
          <p:cNvPr id="4" name="Title 3">
            <a:extLst>
              <a:ext uri="{FF2B5EF4-FFF2-40B4-BE49-F238E27FC236}">
                <a16:creationId xmlns:a16="http://schemas.microsoft.com/office/drawing/2014/main" id="{530F14E7-0EEB-E26E-5905-7710BB577B31}"/>
              </a:ext>
            </a:extLst>
          </p:cNvPr>
          <p:cNvSpPr>
            <a:spLocks noGrp="1"/>
          </p:cNvSpPr>
          <p:nvPr>
            <p:ph type="title"/>
          </p:nvPr>
        </p:nvSpPr>
        <p:spPr/>
        <p:txBody>
          <a:bodyPr/>
          <a:lstStyle/>
          <a:p>
            <a:r>
              <a:rPr lang="en-US" b="1" dirty="0"/>
              <a:t>Leadership</a:t>
            </a:r>
          </a:p>
        </p:txBody>
      </p:sp>
    </p:spTree>
    <p:extLst>
      <p:ext uri="{BB962C8B-B14F-4D97-AF65-F5344CB8AC3E}">
        <p14:creationId xmlns:p14="http://schemas.microsoft.com/office/powerpoint/2010/main" val="102317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FF28-AEED-5BA2-75B4-A3484A39C293}"/>
              </a:ext>
            </a:extLst>
          </p:cNvPr>
          <p:cNvSpPr>
            <a:spLocks noGrp="1"/>
          </p:cNvSpPr>
          <p:nvPr>
            <p:ph type="title"/>
          </p:nvPr>
        </p:nvSpPr>
        <p:spPr/>
        <p:txBody>
          <a:bodyPr/>
          <a:lstStyle/>
          <a:p>
            <a:r>
              <a:rPr lang="en-US" b="1" dirty="0"/>
              <a:t>Ways to help counter</a:t>
            </a:r>
          </a:p>
        </p:txBody>
      </p:sp>
      <p:sp>
        <p:nvSpPr>
          <p:cNvPr id="3" name="Content Placeholder 2">
            <a:extLst>
              <a:ext uri="{FF2B5EF4-FFF2-40B4-BE49-F238E27FC236}">
                <a16:creationId xmlns:a16="http://schemas.microsoft.com/office/drawing/2014/main" id="{B37740B7-0448-DFDF-B87F-DDB9ACC4D82D}"/>
              </a:ext>
            </a:extLst>
          </p:cNvPr>
          <p:cNvSpPr>
            <a:spLocks noGrp="1"/>
          </p:cNvSpPr>
          <p:nvPr>
            <p:ph idx="1"/>
          </p:nvPr>
        </p:nvSpPr>
        <p:spPr/>
        <p:txBody>
          <a:bodyPr/>
          <a:lstStyle/>
          <a:p>
            <a:r>
              <a:rPr lang="en-US" dirty="0"/>
              <a:t>Discharge</a:t>
            </a:r>
          </a:p>
          <a:p>
            <a:pPr lvl="1"/>
            <a:r>
              <a:rPr lang="en-US" dirty="0"/>
              <a:t>Veterans can file for discharge upgrade </a:t>
            </a:r>
          </a:p>
          <a:p>
            <a:pPr lvl="2"/>
            <a:r>
              <a:rPr lang="en-US" dirty="0"/>
              <a:t>Through a VSO </a:t>
            </a:r>
          </a:p>
          <a:p>
            <a:pPr lvl="2"/>
            <a:endParaRPr lang="en-US" dirty="0"/>
          </a:p>
          <a:p>
            <a:r>
              <a:rPr lang="en-US" dirty="0"/>
              <a:t>Income </a:t>
            </a:r>
          </a:p>
          <a:p>
            <a:pPr lvl="1"/>
            <a:r>
              <a:rPr lang="en-US" dirty="0"/>
              <a:t>Service Connection </a:t>
            </a:r>
          </a:p>
          <a:p>
            <a:pPr lvl="1"/>
            <a:r>
              <a:rPr lang="en-US" dirty="0"/>
              <a:t>Lost of Job/High Medical Cost </a:t>
            </a:r>
          </a:p>
          <a:p>
            <a:pPr lvl="1"/>
            <a:endParaRPr lang="en-US" dirty="0"/>
          </a:p>
          <a:p>
            <a:r>
              <a:rPr lang="en-US" dirty="0"/>
              <a:t>Guard/Reserve </a:t>
            </a:r>
          </a:p>
          <a:p>
            <a:pPr lvl="1"/>
            <a:r>
              <a:rPr lang="en-US" dirty="0"/>
              <a:t>Service Connection </a:t>
            </a:r>
          </a:p>
          <a:p>
            <a:pPr lvl="2"/>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946AC60-4882-9C78-00B3-501DBE624590}"/>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4267151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7AE435-DD63-2120-4837-4237F32D3670}"/>
            </a:ext>
          </a:extLst>
        </p:cNvPr>
        <p:cNvGrpSpPr/>
        <p:nvPr/>
      </p:nvGrpSpPr>
      <p:grpSpPr>
        <a:xfrm>
          <a:off x="0" y="0"/>
          <a:ext cx="0" cy="0"/>
          <a:chOff x="0" y="0"/>
          <a:chExt cx="0" cy="0"/>
        </a:xfrm>
      </p:grpSpPr>
      <p:pic>
        <p:nvPicPr>
          <p:cNvPr id="19461" name="Picture 19460" descr="Two people holding each other's hands">
            <a:extLst>
              <a:ext uri="{FF2B5EF4-FFF2-40B4-BE49-F238E27FC236}">
                <a16:creationId xmlns:a16="http://schemas.microsoft.com/office/drawing/2014/main" id="{D0DBE802-44CF-5290-3BD4-E05B30C07495}"/>
              </a:ext>
            </a:extLst>
          </p:cNvPr>
          <p:cNvPicPr>
            <a:picLocks noChangeAspect="1"/>
          </p:cNvPicPr>
          <p:nvPr/>
        </p:nvPicPr>
        <p:blipFill>
          <a:blip r:embed="rId3">
            <a:duotone>
              <a:schemeClr val="bg2">
                <a:shade val="45000"/>
                <a:satMod val="135000"/>
              </a:schemeClr>
              <a:prstClr val="white"/>
            </a:duotone>
          </a:blip>
          <a:srcRect t="12066" b="3665"/>
          <a:stretch>
            <a:fillRect/>
          </a:stretch>
        </p:blipFill>
        <p:spPr>
          <a:xfrm>
            <a:off x="20" y="10"/>
            <a:ext cx="12191980" cy="6857990"/>
          </a:xfrm>
          <a:prstGeom prst="rect">
            <a:avLst/>
          </a:prstGeom>
        </p:spPr>
      </p:pic>
      <p:sp>
        <p:nvSpPr>
          <p:cNvPr id="19465" name="Rectangle 1946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2E383-B26C-B331-E7B1-FC915BA5F04C}"/>
              </a:ext>
            </a:extLst>
          </p:cNvPr>
          <p:cNvSpPr>
            <a:spLocks noGrp="1"/>
          </p:cNvSpPr>
          <p:nvPr>
            <p:ph type="title"/>
          </p:nvPr>
        </p:nvSpPr>
        <p:spPr>
          <a:xfrm>
            <a:off x="838200" y="365125"/>
            <a:ext cx="10515600" cy="1325563"/>
          </a:xfrm>
        </p:spPr>
        <p:txBody>
          <a:bodyPr>
            <a:normAutofit/>
          </a:bodyPr>
          <a:lstStyle/>
          <a:p>
            <a:pPr>
              <a:defRPr/>
            </a:pPr>
            <a:r>
              <a:rPr lang="en-US" b="1">
                <a:latin typeface="Times New Roman" panose="02020603050405020304" pitchFamily="18" charset="0"/>
                <a:cs typeface="Times New Roman" panose="02020603050405020304" pitchFamily="18" charset="0"/>
              </a:rPr>
              <a:t>VA Healthcare Priority Groups</a:t>
            </a:r>
          </a:p>
        </p:txBody>
      </p:sp>
      <p:sp>
        <p:nvSpPr>
          <p:cNvPr id="19459" name="Content Placeholder 2">
            <a:extLst>
              <a:ext uri="{FF2B5EF4-FFF2-40B4-BE49-F238E27FC236}">
                <a16:creationId xmlns:a16="http://schemas.microsoft.com/office/drawing/2014/main" id="{D7AF2D17-1656-D1B5-D5FE-3FDA49B2EC1A}"/>
              </a:ext>
            </a:extLst>
          </p:cNvPr>
          <p:cNvSpPr>
            <a:spLocks noGrp="1"/>
          </p:cNvSpPr>
          <p:nvPr>
            <p:ph idx="1"/>
          </p:nvPr>
        </p:nvSpPr>
        <p:spPr>
          <a:xfrm>
            <a:off x="838200" y="1825625"/>
            <a:ext cx="10515600" cy="4351338"/>
          </a:xfrm>
        </p:spPr>
        <p:txBody>
          <a:bodyPr>
            <a:normAutofit/>
          </a:bodyPr>
          <a:lstStyle/>
          <a:p>
            <a:pPr marL="0" indent="0">
              <a:buNone/>
            </a:pPr>
            <a:endParaRPr lang="en-US" altLang="en-US" dirty="0"/>
          </a:p>
          <a:p>
            <a:pPr marL="0" indent="0">
              <a:buNone/>
            </a:pPr>
            <a:endParaRPr lang="en-US" altLang="en-US" dirty="0"/>
          </a:p>
          <a:p>
            <a:pPr marL="0" indent="0">
              <a:buNone/>
            </a:pPr>
            <a:r>
              <a:rPr lang="en-US" altLang="en-US"/>
              <a:t>VA assigns priority groups to veterans based on various factors, including service-connected disabilities, income, and other considerations. The quality of care is not affected by priority group; rather these groups help VA determine potential co-payments. </a:t>
            </a:r>
          </a:p>
          <a:p>
            <a:pPr marL="0" indent="0">
              <a:buNone/>
            </a:pPr>
            <a:endParaRPr lang="en-US" altLang="en-US" dirty="0"/>
          </a:p>
          <a:p>
            <a:pPr marL="0" indent="0">
              <a:buNone/>
            </a:pPr>
            <a:endParaRPr lang="en-US" altLang="en-US" dirty="0"/>
          </a:p>
        </p:txBody>
      </p:sp>
      <p:sp>
        <p:nvSpPr>
          <p:cNvPr id="3" name="Slide Number Placeholder 2">
            <a:extLst>
              <a:ext uri="{FF2B5EF4-FFF2-40B4-BE49-F238E27FC236}">
                <a16:creationId xmlns:a16="http://schemas.microsoft.com/office/drawing/2014/main" id="{1057204F-45BE-959C-BC28-46480CC35DEC}"/>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0" fontAlgn="base" latinLnBrk="0" hangingPunct="0">
              <a:spcBef>
                <a:spcPct val="0"/>
              </a:spcBef>
              <a:spcAft>
                <a:spcPts val="600"/>
              </a:spcAft>
              <a:buClrTx/>
              <a:buSzTx/>
              <a:buFontTx/>
              <a:buNone/>
              <a:tabLst/>
              <a:defRPr/>
            </a:pPr>
            <a:fld id="{A52124A5-1B9B-4B07-834C-F8730363EEE2}" type="slidenum">
              <a:rPr kumimoji="0" lang="en-US" altLang="en-US" b="0" i="0" u="none" strike="noStrike" kern="1200" cap="none" spc="0" normalizeH="0" baseline="0" noProof="0" smtClean="0">
                <a:ln>
                  <a:noFill/>
                </a:ln>
                <a:effectLst/>
                <a:uLnTx/>
                <a:uFillTx/>
                <a:latin typeface="Times New Roman" panose="02020603050405020304" pitchFamily="18" charset="0"/>
                <a:ea typeface="+mn-ea"/>
                <a:cs typeface="Times New Roman" panose="02020603050405020304" pitchFamily="18" charset="0"/>
              </a:rPr>
              <a:pPr marL="0" marR="0" lvl="0" indent="0" defTabSz="914400" rtl="0" eaLnBrk="0" fontAlgn="base" latinLnBrk="0" hangingPunct="0">
                <a:spcBef>
                  <a:spcPct val="0"/>
                </a:spcBef>
                <a:spcAft>
                  <a:spcPts val="600"/>
                </a:spcAft>
                <a:buClrTx/>
                <a:buSzTx/>
                <a:buFontTx/>
                <a:buNone/>
                <a:tabLst/>
                <a:defRPr/>
              </a:pPr>
              <a:t>21</a:t>
            </a:fld>
            <a:endParaRPr kumimoji="0" lang="en-US" altLang="en-US" b="0"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592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9D336-D6C2-6BEC-A625-1B3A608E08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EA088-628F-72E4-EA4F-454BC1F89DDE}"/>
              </a:ext>
            </a:extLst>
          </p:cNvPr>
          <p:cNvSpPr>
            <a:spLocks noGrp="1"/>
          </p:cNvSpPr>
          <p:nvPr>
            <p:ph type="title"/>
          </p:nvPr>
        </p:nvSpPr>
        <p:spPr>
          <a:xfrm>
            <a:off x="838200" y="365125"/>
            <a:ext cx="10515600" cy="1325563"/>
          </a:xfrm>
        </p:spPr>
        <p:txBody>
          <a:bodyPr anchor="ctr">
            <a:normAutofit/>
          </a:bodyPr>
          <a:lstStyle/>
          <a:p>
            <a:pPr>
              <a:defRPr/>
            </a:pPr>
            <a:r>
              <a:rPr lang="en-US" b="1"/>
              <a:t>VA Healthcare Priory Groups</a:t>
            </a:r>
          </a:p>
        </p:txBody>
      </p:sp>
      <p:sp>
        <p:nvSpPr>
          <p:cNvPr id="3" name="Slide Number Placeholder 2">
            <a:extLst>
              <a:ext uri="{FF2B5EF4-FFF2-40B4-BE49-F238E27FC236}">
                <a16:creationId xmlns:a16="http://schemas.microsoft.com/office/drawing/2014/main" id="{5084BC21-8ABE-3415-4367-C544DBBC9E1E}"/>
              </a:ext>
            </a:extLst>
          </p:cNvPr>
          <p:cNvSpPr>
            <a:spLocks noGrp="1"/>
          </p:cNvSpPr>
          <p:nvPr>
            <p:ph type="sldNum" sz="quarter" idx="12"/>
          </p:nvPr>
        </p:nvSpPr>
        <p:spPr>
          <a:xfrm>
            <a:off x="8610600" y="6356350"/>
            <a:ext cx="2743200" cy="365125"/>
          </a:xfrm>
        </p:spPr>
        <p:txBody>
          <a:bodyPr anchor="ctr">
            <a:normAutofit/>
          </a:bodyPr>
          <a:lstStyle/>
          <a:p>
            <a:pPr marL="0" marR="0" lvl="0" indent="0" defTabSz="914400" rtl="0" eaLnBrk="0" fontAlgn="base" latinLnBrk="0" hangingPunct="0">
              <a:spcBef>
                <a:spcPct val="0"/>
              </a:spcBef>
              <a:spcAft>
                <a:spcPts val="600"/>
              </a:spcAft>
              <a:buClrTx/>
              <a:buSzTx/>
              <a:buFontTx/>
              <a:buNone/>
              <a:tabLst/>
              <a:defRPr/>
            </a:pPr>
            <a:fld id="{A52124A5-1B9B-4B07-834C-F8730363EEE2}" type="slidenum">
              <a:rPr kumimoji="0" lang="en-US" altLang="en-US" b="0" i="0" u="none" strike="noStrike" kern="1200" cap="none" spc="0" normalizeH="0" baseline="0" noProof="0" smtClean="0">
                <a:ln>
                  <a:noFill/>
                </a:ln>
                <a:solidFill>
                  <a:prstClr val="black">
                    <a:tint val="75000"/>
                  </a:prstClr>
                </a:solidFill>
                <a:effectLst/>
                <a:uLnTx/>
                <a:uFillTx/>
              </a:rPr>
              <a:pPr marL="0" marR="0" lvl="0" indent="0" defTabSz="914400" rtl="0" eaLnBrk="0" fontAlgn="base" latinLnBrk="0" hangingPunct="0">
                <a:spcBef>
                  <a:spcPct val="0"/>
                </a:spcBef>
                <a:spcAft>
                  <a:spcPts val="600"/>
                </a:spcAft>
                <a:buClrTx/>
                <a:buSzTx/>
                <a:buFontTx/>
                <a:buNone/>
                <a:tabLst/>
                <a:defRPr/>
              </a:pPr>
              <a:t>22</a:t>
            </a:fld>
            <a:endParaRPr kumimoji="0" lang="en-US" altLang="en-US" b="0" i="0" u="none" strike="noStrike" kern="1200" cap="none" spc="0" normalizeH="0" baseline="0" noProof="0">
              <a:ln>
                <a:noFill/>
              </a:ln>
              <a:solidFill>
                <a:prstClr val="black">
                  <a:tint val="75000"/>
                </a:prstClr>
              </a:solidFill>
              <a:effectLst/>
              <a:uLnTx/>
              <a:uFillTx/>
            </a:endParaRPr>
          </a:p>
        </p:txBody>
      </p:sp>
      <p:graphicFrame>
        <p:nvGraphicFramePr>
          <p:cNvPr id="19461" name="Content Placeholder 2">
            <a:extLst>
              <a:ext uri="{FF2B5EF4-FFF2-40B4-BE49-F238E27FC236}">
                <a16:creationId xmlns:a16="http://schemas.microsoft.com/office/drawing/2014/main" id="{DEF83DAE-5247-ABE2-413B-90571D7D92D3}"/>
              </a:ext>
            </a:extLst>
          </p:cNvPr>
          <p:cNvGraphicFramePr>
            <a:graphicFrameLocks noGrp="1"/>
          </p:cNvGraphicFramePr>
          <p:nvPr>
            <p:ph idx="1"/>
            <p:extLst>
              <p:ext uri="{D42A27DB-BD31-4B8C-83A1-F6EECF244321}">
                <p14:modId xmlns:p14="http://schemas.microsoft.com/office/powerpoint/2010/main" val="8935356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8925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02B40-A705-2CB2-0D89-58E77C64B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B6D9F-75E6-88D0-20F6-67FC70919BC6}"/>
              </a:ext>
            </a:extLst>
          </p:cNvPr>
          <p:cNvSpPr>
            <a:spLocks noGrp="1"/>
          </p:cNvSpPr>
          <p:nvPr>
            <p:ph type="title"/>
          </p:nvPr>
        </p:nvSpPr>
        <p:spPr>
          <a:xfrm>
            <a:off x="838200" y="365125"/>
            <a:ext cx="10515600" cy="1325563"/>
          </a:xfrm>
        </p:spPr>
        <p:txBody>
          <a:bodyPr anchor="ctr">
            <a:normAutofit/>
          </a:bodyPr>
          <a:lstStyle/>
          <a:p>
            <a:pPr>
              <a:defRPr/>
            </a:pPr>
            <a:r>
              <a:rPr lang="en-US" b="1"/>
              <a:t>VA Healthcare Priority Groups</a:t>
            </a:r>
          </a:p>
        </p:txBody>
      </p:sp>
      <p:sp>
        <p:nvSpPr>
          <p:cNvPr id="3" name="Slide Number Placeholder 2">
            <a:extLst>
              <a:ext uri="{FF2B5EF4-FFF2-40B4-BE49-F238E27FC236}">
                <a16:creationId xmlns:a16="http://schemas.microsoft.com/office/drawing/2014/main" id="{A74F42FE-824E-2C22-4B50-D0BCAD12BEEA}"/>
              </a:ext>
            </a:extLst>
          </p:cNvPr>
          <p:cNvSpPr>
            <a:spLocks noGrp="1"/>
          </p:cNvSpPr>
          <p:nvPr>
            <p:ph type="sldNum" sz="quarter" idx="12"/>
          </p:nvPr>
        </p:nvSpPr>
        <p:spPr>
          <a:xfrm>
            <a:off x="8610600" y="6356350"/>
            <a:ext cx="2743200" cy="365125"/>
          </a:xfrm>
        </p:spPr>
        <p:txBody>
          <a:bodyPr anchor="ctr">
            <a:normAutofit/>
          </a:bodyPr>
          <a:lstStyle/>
          <a:p>
            <a:pPr marL="0" marR="0" lvl="0" indent="0" defTabSz="914400" rtl="0" eaLnBrk="0" fontAlgn="base" latinLnBrk="0" hangingPunct="0">
              <a:spcBef>
                <a:spcPct val="0"/>
              </a:spcBef>
              <a:spcAft>
                <a:spcPts val="600"/>
              </a:spcAft>
              <a:buClrTx/>
              <a:buSzTx/>
              <a:buFontTx/>
              <a:buNone/>
              <a:tabLst/>
              <a:defRPr/>
            </a:pPr>
            <a:fld id="{A52124A5-1B9B-4B07-834C-F8730363EEE2}" type="slidenum">
              <a:rPr kumimoji="0" lang="en-US" altLang="en-US" b="0" i="0" u="none" strike="noStrike" kern="1200" cap="none" spc="0" normalizeH="0" baseline="0" noProof="0" smtClean="0">
                <a:ln>
                  <a:noFill/>
                </a:ln>
                <a:solidFill>
                  <a:prstClr val="black">
                    <a:tint val="75000"/>
                  </a:prstClr>
                </a:solidFill>
                <a:effectLst/>
                <a:uLnTx/>
                <a:uFillTx/>
              </a:rPr>
              <a:pPr marL="0" marR="0" lvl="0" indent="0" defTabSz="914400" rtl="0" eaLnBrk="0" fontAlgn="base" latinLnBrk="0" hangingPunct="0">
                <a:spcBef>
                  <a:spcPct val="0"/>
                </a:spcBef>
                <a:spcAft>
                  <a:spcPts val="600"/>
                </a:spcAft>
                <a:buClrTx/>
                <a:buSzTx/>
                <a:buFontTx/>
                <a:buNone/>
                <a:tabLst/>
                <a:defRPr/>
              </a:pPr>
              <a:t>23</a:t>
            </a:fld>
            <a:endParaRPr kumimoji="0" lang="en-US" altLang="en-US" b="0" i="0" u="none" strike="noStrike" kern="1200" cap="none" spc="0" normalizeH="0" baseline="0" noProof="0">
              <a:ln>
                <a:noFill/>
              </a:ln>
              <a:solidFill>
                <a:prstClr val="black">
                  <a:tint val="75000"/>
                </a:prstClr>
              </a:solidFill>
              <a:effectLst/>
              <a:uLnTx/>
              <a:uFillTx/>
            </a:endParaRPr>
          </a:p>
        </p:txBody>
      </p:sp>
      <p:graphicFrame>
        <p:nvGraphicFramePr>
          <p:cNvPr id="19461" name="Content Placeholder 2">
            <a:extLst>
              <a:ext uri="{FF2B5EF4-FFF2-40B4-BE49-F238E27FC236}">
                <a16:creationId xmlns:a16="http://schemas.microsoft.com/office/drawing/2014/main" id="{F1BC70FC-9AD2-71DF-BA68-74B7B810066B}"/>
              </a:ext>
            </a:extLst>
          </p:cNvPr>
          <p:cNvGraphicFramePr>
            <a:graphicFrameLocks noGrp="1"/>
          </p:cNvGraphicFramePr>
          <p:nvPr>
            <p:ph idx="1"/>
            <p:extLst>
              <p:ext uri="{D42A27DB-BD31-4B8C-83A1-F6EECF244321}">
                <p14:modId xmlns:p14="http://schemas.microsoft.com/office/powerpoint/2010/main" val="16365891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451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02AD-3892-5C6E-3463-6911A0AC2401}"/>
              </a:ext>
            </a:extLst>
          </p:cNvPr>
          <p:cNvSpPr>
            <a:spLocks noGrp="1"/>
          </p:cNvSpPr>
          <p:nvPr>
            <p:ph type="title"/>
          </p:nvPr>
        </p:nvSpPr>
        <p:spPr/>
        <p:txBody>
          <a:bodyPr/>
          <a:lstStyle/>
          <a:p>
            <a:r>
              <a:rPr lang="en-US" b="1" dirty="0"/>
              <a:t>Issues? </a:t>
            </a:r>
          </a:p>
        </p:txBody>
      </p:sp>
      <p:sp>
        <p:nvSpPr>
          <p:cNvPr id="3" name="Content Placeholder 2">
            <a:extLst>
              <a:ext uri="{FF2B5EF4-FFF2-40B4-BE49-F238E27FC236}">
                <a16:creationId xmlns:a16="http://schemas.microsoft.com/office/drawing/2014/main" id="{87835DD5-8443-0937-3C2F-E9D2B01B154A}"/>
              </a:ext>
            </a:extLst>
          </p:cNvPr>
          <p:cNvSpPr>
            <a:spLocks noGrp="1"/>
          </p:cNvSpPr>
          <p:nvPr>
            <p:ph idx="1"/>
          </p:nvPr>
        </p:nvSpPr>
        <p:spPr/>
        <p:txBody>
          <a:bodyPr/>
          <a:lstStyle/>
          <a:p>
            <a:r>
              <a:rPr lang="en-US" dirty="0"/>
              <a:t>If a Veteran comes to you and says they had a problem a VA….. </a:t>
            </a:r>
          </a:p>
          <a:p>
            <a:pPr lvl="1"/>
            <a:r>
              <a:rPr lang="en-US" dirty="0"/>
              <a:t>VA Advocate </a:t>
            </a:r>
          </a:p>
          <a:p>
            <a:pPr lvl="1"/>
            <a:r>
              <a:rPr lang="en-US" dirty="0"/>
              <a:t>VSO </a:t>
            </a:r>
          </a:p>
          <a:p>
            <a:pPr lvl="1"/>
            <a:r>
              <a:rPr lang="en-US" dirty="0"/>
              <a:t>VFW Healthcare Policy Team </a:t>
            </a:r>
          </a:p>
        </p:txBody>
      </p:sp>
      <p:sp>
        <p:nvSpPr>
          <p:cNvPr id="4" name="Slide Number Placeholder 3">
            <a:extLst>
              <a:ext uri="{FF2B5EF4-FFF2-40B4-BE49-F238E27FC236}">
                <a16:creationId xmlns:a16="http://schemas.microsoft.com/office/drawing/2014/main" id="{7CB068BE-6E66-EBD5-8965-534D6FA3B5AC}"/>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3827382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28CE8-D106-988D-6AA3-5D5E21C39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74300-9C14-A0C7-FC52-2E89B3276E76}"/>
              </a:ext>
            </a:extLst>
          </p:cNvPr>
          <p:cNvSpPr>
            <a:spLocks noGrp="1"/>
          </p:cNvSpPr>
          <p:nvPr>
            <p:ph type="title"/>
          </p:nvPr>
        </p:nvSpPr>
        <p:spPr>
          <a:xfrm>
            <a:off x="838200" y="365125"/>
            <a:ext cx="10515600" cy="1325563"/>
          </a:xfrm>
        </p:spPr>
        <p:txBody>
          <a:bodyPr anchor="ctr">
            <a:normAutofit/>
          </a:bodyPr>
          <a:lstStyle/>
          <a:p>
            <a:pPr>
              <a:defRPr/>
            </a:pPr>
            <a:r>
              <a:rPr lang="en-US" b="1"/>
              <a:t>The VA Patient Advocate</a:t>
            </a:r>
          </a:p>
        </p:txBody>
      </p:sp>
      <p:sp>
        <p:nvSpPr>
          <p:cNvPr id="3" name="Slide Number Placeholder 2">
            <a:extLst>
              <a:ext uri="{FF2B5EF4-FFF2-40B4-BE49-F238E27FC236}">
                <a16:creationId xmlns:a16="http://schemas.microsoft.com/office/drawing/2014/main" id="{B5A5C748-DC57-D914-53F5-E3C124A35976}"/>
              </a:ext>
            </a:extLst>
          </p:cNvPr>
          <p:cNvSpPr>
            <a:spLocks noGrp="1"/>
          </p:cNvSpPr>
          <p:nvPr>
            <p:ph type="sldNum" sz="quarter" idx="12"/>
          </p:nvPr>
        </p:nvSpPr>
        <p:spPr>
          <a:xfrm>
            <a:off x="8610600" y="6356350"/>
            <a:ext cx="2743200" cy="365125"/>
          </a:xfrm>
        </p:spPr>
        <p:txBody>
          <a:bodyPr anchor="ctr">
            <a:normAutofit/>
          </a:bodyPr>
          <a:lstStyle/>
          <a:p>
            <a:pPr marL="0" marR="0" lvl="0" indent="0" defTabSz="914400" rtl="0" eaLnBrk="0" fontAlgn="base" latinLnBrk="0" hangingPunct="0">
              <a:spcBef>
                <a:spcPct val="0"/>
              </a:spcBef>
              <a:spcAft>
                <a:spcPts val="600"/>
              </a:spcAft>
              <a:buClrTx/>
              <a:buSzTx/>
              <a:buFontTx/>
              <a:buNone/>
              <a:tabLst/>
              <a:defRPr/>
            </a:pPr>
            <a:fld id="{A52124A5-1B9B-4B07-834C-F8730363EEE2}" type="slidenum">
              <a:rPr kumimoji="0" lang="en-US" altLang="en-US" b="0" i="0" u="none" strike="noStrike" kern="1200" cap="none" spc="0" normalizeH="0" baseline="0" noProof="0" smtClean="0">
                <a:ln>
                  <a:noFill/>
                </a:ln>
                <a:solidFill>
                  <a:prstClr val="black">
                    <a:tint val="75000"/>
                  </a:prstClr>
                </a:solidFill>
                <a:effectLst/>
                <a:uLnTx/>
                <a:uFillTx/>
              </a:rPr>
              <a:pPr marL="0" marR="0" lvl="0" indent="0" defTabSz="914400" rtl="0" eaLnBrk="0" fontAlgn="base" latinLnBrk="0" hangingPunct="0">
                <a:spcBef>
                  <a:spcPct val="0"/>
                </a:spcBef>
                <a:spcAft>
                  <a:spcPts val="600"/>
                </a:spcAft>
                <a:buClrTx/>
                <a:buSzTx/>
                <a:buFontTx/>
                <a:buNone/>
                <a:tabLst/>
                <a:defRPr/>
              </a:pPr>
              <a:t>25</a:t>
            </a:fld>
            <a:endParaRPr kumimoji="0" lang="en-US" altLang="en-US" b="0" i="0" u="none" strike="noStrike" kern="1200" cap="none" spc="0" normalizeH="0" baseline="0" noProof="0">
              <a:ln>
                <a:noFill/>
              </a:ln>
              <a:solidFill>
                <a:prstClr val="black">
                  <a:tint val="75000"/>
                </a:prstClr>
              </a:solidFill>
              <a:effectLst/>
              <a:uLnTx/>
              <a:uFillTx/>
            </a:endParaRPr>
          </a:p>
        </p:txBody>
      </p:sp>
      <p:graphicFrame>
        <p:nvGraphicFramePr>
          <p:cNvPr id="19461" name="Content Placeholder 2">
            <a:extLst>
              <a:ext uri="{FF2B5EF4-FFF2-40B4-BE49-F238E27FC236}">
                <a16:creationId xmlns:a16="http://schemas.microsoft.com/office/drawing/2014/main" id="{BF177EED-89C1-E051-AAE0-21C3EEEC4F6C}"/>
              </a:ext>
            </a:extLst>
          </p:cNvPr>
          <p:cNvGraphicFramePr>
            <a:graphicFrameLocks noGrp="1"/>
          </p:cNvGraphicFramePr>
          <p:nvPr>
            <p:ph idx="1"/>
            <p:extLst>
              <p:ext uri="{D42A27DB-BD31-4B8C-83A1-F6EECF244321}">
                <p14:modId xmlns:p14="http://schemas.microsoft.com/office/powerpoint/2010/main" val="21534659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3699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6EE55-A371-4A9F-943C-13A6E0C89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BA14-9562-8EF3-46F8-4FD5764C8210}"/>
              </a:ext>
            </a:extLst>
          </p:cNvPr>
          <p:cNvSpPr>
            <a:spLocks noGrp="1"/>
          </p:cNvSpPr>
          <p:nvPr>
            <p:ph type="title"/>
          </p:nvPr>
        </p:nvSpPr>
        <p:spPr>
          <a:xfrm>
            <a:off x="838200" y="365125"/>
            <a:ext cx="10515600" cy="1325563"/>
          </a:xfrm>
        </p:spPr>
        <p:txBody>
          <a:bodyPr anchor="ctr">
            <a:normAutofit/>
          </a:bodyPr>
          <a:lstStyle/>
          <a:p>
            <a:pPr>
              <a:defRPr/>
            </a:pPr>
            <a:r>
              <a:rPr lang="en-US" b="1"/>
              <a:t>Caregivers, PCAFC &amp; PGCSS</a:t>
            </a:r>
          </a:p>
        </p:txBody>
      </p:sp>
      <p:sp>
        <p:nvSpPr>
          <p:cNvPr id="3" name="Slide Number Placeholder 2">
            <a:extLst>
              <a:ext uri="{FF2B5EF4-FFF2-40B4-BE49-F238E27FC236}">
                <a16:creationId xmlns:a16="http://schemas.microsoft.com/office/drawing/2014/main" id="{F426D84B-9555-1912-BBAD-3262F4727C2B}"/>
              </a:ext>
            </a:extLst>
          </p:cNvPr>
          <p:cNvSpPr>
            <a:spLocks noGrp="1"/>
          </p:cNvSpPr>
          <p:nvPr>
            <p:ph type="sldNum" sz="quarter" idx="12"/>
          </p:nvPr>
        </p:nvSpPr>
        <p:spPr>
          <a:xfrm>
            <a:off x="8610600" y="6356350"/>
            <a:ext cx="2743200" cy="365125"/>
          </a:xfrm>
        </p:spPr>
        <p:txBody>
          <a:bodyPr anchor="ctr">
            <a:normAutofit/>
          </a:bodyPr>
          <a:lstStyle/>
          <a:p>
            <a:pPr marL="0" marR="0" lvl="0" indent="0" defTabSz="914400" rtl="0" eaLnBrk="0" fontAlgn="base" latinLnBrk="0" hangingPunct="0">
              <a:spcBef>
                <a:spcPct val="0"/>
              </a:spcBef>
              <a:spcAft>
                <a:spcPts val="600"/>
              </a:spcAft>
              <a:buClrTx/>
              <a:buSzTx/>
              <a:buFontTx/>
              <a:buNone/>
              <a:tabLst/>
              <a:defRPr/>
            </a:pPr>
            <a:fld id="{A52124A5-1B9B-4B07-834C-F8730363EEE2}" type="slidenum">
              <a:rPr kumimoji="0" lang="en-US" altLang="en-US" b="0" i="0" u="none" strike="noStrike" kern="1200" cap="none" spc="0" normalizeH="0" baseline="0" noProof="0" smtClean="0">
                <a:ln>
                  <a:noFill/>
                </a:ln>
                <a:solidFill>
                  <a:prstClr val="black">
                    <a:tint val="75000"/>
                  </a:prstClr>
                </a:solidFill>
                <a:effectLst/>
                <a:uLnTx/>
                <a:uFillTx/>
              </a:rPr>
              <a:pPr marL="0" marR="0" lvl="0" indent="0" defTabSz="914400" rtl="0" eaLnBrk="0" fontAlgn="base" latinLnBrk="0" hangingPunct="0">
                <a:spcBef>
                  <a:spcPct val="0"/>
                </a:spcBef>
                <a:spcAft>
                  <a:spcPts val="600"/>
                </a:spcAft>
                <a:buClrTx/>
                <a:buSzTx/>
                <a:buFontTx/>
                <a:buNone/>
                <a:tabLst/>
                <a:defRPr/>
              </a:pPr>
              <a:t>26</a:t>
            </a:fld>
            <a:endParaRPr kumimoji="0" lang="en-US" altLang="en-US" b="0" i="0" u="none" strike="noStrike" kern="1200" cap="none" spc="0" normalizeH="0" baseline="0" noProof="0">
              <a:ln>
                <a:noFill/>
              </a:ln>
              <a:solidFill>
                <a:prstClr val="black">
                  <a:tint val="75000"/>
                </a:prstClr>
              </a:solidFill>
              <a:effectLst/>
              <a:uLnTx/>
              <a:uFillTx/>
            </a:endParaRPr>
          </a:p>
        </p:txBody>
      </p:sp>
      <p:graphicFrame>
        <p:nvGraphicFramePr>
          <p:cNvPr id="19461" name="Content Placeholder 2">
            <a:extLst>
              <a:ext uri="{FF2B5EF4-FFF2-40B4-BE49-F238E27FC236}">
                <a16:creationId xmlns:a16="http://schemas.microsoft.com/office/drawing/2014/main" id="{6FC965AE-D108-B21D-B2AA-3B7C8883C68F}"/>
              </a:ext>
            </a:extLst>
          </p:cNvPr>
          <p:cNvGraphicFramePr>
            <a:graphicFrameLocks noGrp="1"/>
          </p:cNvGraphicFramePr>
          <p:nvPr>
            <p:ph idx="1"/>
            <p:extLst>
              <p:ext uri="{D42A27DB-BD31-4B8C-83A1-F6EECF244321}">
                <p14:modId xmlns:p14="http://schemas.microsoft.com/office/powerpoint/2010/main" val="2553862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577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09AAC-754F-539B-8080-052F2A92C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04068-0B2C-097F-151E-20DBF4B4243C}"/>
              </a:ext>
            </a:extLst>
          </p:cNvPr>
          <p:cNvSpPr>
            <a:spLocks noGrp="1"/>
          </p:cNvSpPr>
          <p:nvPr>
            <p:ph type="title"/>
          </p:nvPr>
        </p:nvSpPr>
        <p:spPr>
          <a:xfrm>
            <a:off x="133403" y="82552"/>
            <a:ext cx="7543800" cy="1060450"/>
          </a:xfrm>
        </p:spPr>
        <p:txBody>
          <a:bodyPr>
            <a:normAutofit/>
          </a:bodyPr>
          <a:lstStyle/>
          <a:p>
            <a:pPr>
              <a:defRPr/>
            </a:pPr>
            <a:r>
              <a:rPr lang="en-US" sz="3600" b="1">
                <a:latin typeface="Times New Roman" panose="02020603050405020304" pitchFamily="18" charset="0"/>
                <a:cs typeface="Times New Roman" panose="02020603050405020304" pitchFamily="18" charset="0"/>
              </a:rPr>
              <a:t>Caregivers- Eligibility for Veterans</a:t>
            </a:r>
            <a:endParaRPr lang="en-US" sz="3600" b="1" dirty="0">
              <a:latin typeface="Times New Roman" panose="02020603050405020304" pitchFamily="18" charset="0"/>
              <a:cs typeface="Times New Roman" panose="02020603050405020304" pitchFamily="18" charset="0"/>
            </a:endParaRPr>
          </a:p>
        </p:txBody>
      </p:sp>
      <p:sp>
        <p:nvSpPr>
          <p:cNvPr id="19459" name="Content Placeholder 2">
            <a:extLst>
              <a:ext uri="{FF2B5EF4-FFF2-40B4-BE49-F238E27FC236}">
                <a16:creationId xmlns:a16="http://schemas.microsoft.com/office/drawing/2014/main" id="{F7709313-5C9D-32C3-60FA-F6C05BF88E56}"/>
              </a:ext>
            </a:extLst>
          </p:cNvPr>
          <p:cNvSpPr>
            <a:spLocks noGrp="1"/>
          </p:cNvSpPr>
          <p:nvPr>
            <p:ph idx="1"/>
          </p:nvPr>
        </p:nvSpPr>
        <p:spPr>
          <a:xfrm>
            <a:off x="633044" y="1632190"/>
            <a:ext cx="10937631" cy="4351338"/>
          </a:xfrm>
        </p:spPr>
        <p:txBody>
          <a:bodyPr>
            <a:normAutofit lnSpcReduction="10000"/>
          </a:bodyPr>
          <a:lstStyle/>
          <a:p>
            <a:pPr marL="0" marR="0" indent="0">
              <a:lnSpc>
                <a:spcPct val="107000"/>
              </a:lnSpc>
              <a:spcBef>
                <a:spcPts val="0"/>
              </a:spcBef>
              <a:spcAft>
                <a:spcPts val="80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Eligibility requirements for the veteran: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order for a veteran to be eligible for a caregiver ALL the following must be true: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Veteran has a VA disability rating (individual or combined) of 70% or higher</a:t>
            </a:r>
          </a:p>
          <a:p>
            <a:pPr marL="342900" marR="0" lvl="0" indent="-342900">
              <a:lnSpc>
                <a:spcPct val="107000"/>
              </a:lnSpc>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Veteran was discharged from the U.S. military or has a date of medical discharge</a:t>
            </a:r>
          </a:p>
          <a:p>
            <a:pPr marL="342900" marR="0" lvl="0" indent="-342900">
              <a:lnSpc>
                <a:spcPct val="107000"/>
              </a:lnSpc>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Veteran needs at least 6 months of continuous, in-person personal care services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ltLang="en-US" dirty="0"/>
          </a:p>
          <a:p>
            <a:pPr marL="0" indent="0">
              <a:buNone/>
            </a:pPr>
            <a:endParaRPr lang="en-US" altLang="en-US" dirty="0"/>
          </a:p>
        </p:txBody>
      </p:sp>
      <p:sp>
        <p:nvSpPr>
          <p:cNvPr id="3" name="Slide Number Placeholder 2">
            <a:extLst>
              <a:ext uri="{FF2B5EF4-FFF2-40B4-BE49-F238E27FC236}">
                <a16:creationId xmlns:a16="http://schemas.microsoft.com/office/drawing/2014/main" id="{D2EEBD54-6B5A-4E2A-FCB5-6D979A8F6111}"/>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10238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C0489-8FF5-F935-F81D-6993229FD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DE1E9-6C9B-119E-2024-B109D16D2A4F}"/>
              </a:ext>
            </a:extLst>
          </p:cNvPr>
          <p:cNvSpPr>
            <a:spLocks noGrp="1"/>
          </p:cNvSpPr>
          <p:nvPr>
            <p:ph type="title"/>
          </p:nvPr>
        </p:nvSpPr>
        <p:spPr>
          <a:xfrm>
            <a:off x="133403" y="82552"/>
            <a:ext cx="7543800" cy="1060450"/>
          </a:xfrm>
        </p:spPr>
        <p:txBody>
          <a:bodyPr>
            <a:normAutofit/>
          </a:bodyPr>
          <a:lstStyle/>
          <a:p>
            <a:pPr>
              <a:defRPr/>
            </a:pPr>
            <a:r>
              <a:rPr lang="en-US" sz="3600" b="1">
                <a:latin typeface="Times New Roman" panose="02020603050405020304" pitchFamily="18" charset="0"/>
                <a:cs typeface="Times New Roman" panose="02020603050405020304" pitchFamily="18" charset="0"/>
              </a:rPr>
              <a:t>Caregivers- Eligibility for Caregivers</a:t>
            </a:r>
            <a:endParaRPr lang="en-US" sz="3600" b="1" dirty="0">
              <a:latin typeface="Times New Roman" panose="02020603050405020304" pitchFamily="18" charset="0"/>
              <a:cs typeface="Times New Roman" panose="02020603050405020304" pitchFamily="18" charset="0"/>
            </a:endParaRPr>
          </a:p>
        </p:txBody>
      </p:sp>
      <p:sp>
        <p:nvSpPr>
          <p:cNvPr id="19459" name="Content Placeholder 2">
            <a:extLst>
              <a:ext uri="{FF2B5EF4-FFF2-40B4-BE49-F238E27FC236}">
                <a16:creationId xmlns:a16="http://schemas.microsoft.com/office/drawing/2014/main" id="{4DDEAD82-DD1A-79C0-C5A0-E9DC080C6F6E}"/>
              </a:ext>
            </a:extLst>
          </p:cNvPr>
          <p:cNvSpPr>
            <a:spLocks noGrp="1"/>
          </p:cNvSpPr>
          <p:nvPr>
            <p:ph idx="1"/>
          </p:nvPr>
        </p:nvSpPr>
        <p:spPr>
          <a:xfrm>
            <a:off x="633044" y="1632190"/>
            <a:ext cx="10937631" cy="4351338"/>
          </a:xfrm>
        </p:spPr>
        <p:txBody>
          <a:bodyPr>
            <a:normAutofit lnSpcReduction="10000"/>
          </a:bodyPr>
          <a:lstStyle/>
          <a:p>
            <a:pPr marL="0" marR="0" indent="0">
              <a:lnSpc>
                <a:spcPct val="107000"/>
              </a:lnSpc>
              <a:spcBef>
                <a:spcPts val="0"/>
              </a:spcBef>
              <a:spcAft>
                <a:spcPts val="80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Eligibility requirements for the caregiver: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order to be eligible to be a caregiver the applicant must be 18 years old and at least 1 of these is true:</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spouse, son, daughter, parent, stepfamily member, or extended family member of the Veteran</a:t>
            </a:r>
          </a:p>
          <a:p>
            <a:pPr marL="342900" marR="0" lvl="0" indent="-342900">
              <a:lnSpc>
                <a:spcPct val="107000"/>
              </a:lnSpc>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Applicant lives full time with the Veteran, or they’re willing to live full time with the Veteran if designated as a family caregiver</a:t>
            </a:r>
          </a:p>
          <a:p>
            <a:pPr marL="342900" marR="0" lvl="0" indent="-342900">
              <a:lnSpc>
                <a:spcPct val="107000"/>
              </a:lnSpc>
              <a:spcBef>
                <a:spcPts val="0"/>
              </a:spcBef>
              <a:spcAft>
                <a:spcPts val="80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200" dirty="0">
                <a:hlinkClick r:id="rId3"/>
              </a:rPr>
              <a:t>Find VA Locations | Veterans Affairs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ltLang="en-US" dirty="0"/>
          </a:p>
          <a:p>
            <a:pPr marL="0" indent="0">
              <a:buNone/>
            </a:pPr>
            <a:endParaRPr lang="en-US" altLang="en-US" dirty="0"/>
          </a:p>
        </p:txBody>
      </p:sp>
      <p:sp>
        <p:nvSpPr>
          <p:cNvPr id="3" name="Slide Number Placeholder 2">
            <a:extLst>
              <a:ext uri="{FF2B5EF4-FFF2-40B4-BE49-F238E27FC236}">
                <a16:creationId xmlns:a16="http://schemas.microsoft.com/office/drawing/2014/main" id="{E0B5C1CD-4803-C764-C81A-CFD1AE0E6E6C}"/>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2642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46EDA-631D-78AD-56DF-D6DB3C00F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26CC6-1503-B613-570E-50875F5FCA48}"/>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Caregiver 	</a:t>
            </a:r>
          </a:p>
        </p:txBody>
      </p:sp>
      <p:sp>
        <p:nvSpPr>
          <p:cNvPr id="19459" name="Content Placeholder 2">
            <a:extLst>
              <a:ext uri="{FF2B5EF4-FFF2-40B4-BE49-F238E27FC236}">
                <a16:creationId xmlns:a16="http://schemas.microsoft.com/office/drawing/2014/main" id="{52350E62-3188-A47B-FF35-7DE38627C91E}"/>
              </a:ext>
            </a:extLst>
          </p:cNvPr>
          <p:cNvSpPr>
            <a:spLocks noGrp="1"/>
          </p:cNvSpPr>
          <p:nvPr>
            <p:ph idx="1"/>
          </p:nvPr>
        </p:nvSpPr>
        <p:spPr>
          <a:xfrm>
            <a:off x="633044" y="1632190"/>
            <a:ext cx="10937631" cy="4351338"/>
          </a:xfrm>
        </p:spPr>
        <p:txBody>
          <a:bodyPr>
            <a:normAutofit/>
          </a:bodyPr>
          <a:lstStyle/>
          <a:p>
            <a:pPr marL="0" marR="0" indent="0">
              <a:lnSpc>
                <a:spcPct val="107000"/>
              </a:lnSpc>
              <a:spcBef>
                <a:spcPts val="0"/>
              </a:spcBef>
              <a:spcAft>
                <a:spcPts val="80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Eligibility requirements for the caregiver: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order to be eligible to be a caregiver the applicant must be 18 years old and at least 1 of these is true:</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spouse, son, daughter, parent, stepfamily member, or extended family member of the Veteran</a:t>
            </a:r>
          </a:p>
          <a:p>
            <a:pPr marL="342900" marR="0" lvl="0" indent="-342900">
              <a:lnSpc>
                <a:spcPct val="107000"/>
              </a:lnSpc>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Applicant lives full time with the Veteran, or they’re willing to live full time with the Veteran if designated as a family caregiver</a:t>
            </a:r>
          </a:p>
          <a:p>
            <a:pPr marL="342900" marR="0" lvl="0" indent="-342900">
              <a:lnSpc>
                <a:spcPct val="107000"/>
              </a:lnSpc>
              <a:spcBef>
                <a:spcPts val="0"/>
              </a:spcBef>
              <a:spcAft>
                <a:spcPts val="80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a:p>
            <a:pPr marL="0" indent="0">
              <a:buNone/>
            </a:pPr>
            <a:endParaRPr lang="en-US" altLang="en-US" dirty="0"/>
          </a:p>
          <a:p>
            <a:pPr marL="0" indent="0">
              <a:buNone/>
            </a:pPr>
            <a:endParaRPr lang="en-US" altLang="en-US" dirty="0"/>
          </a:p>
        </p:txBody>
      </p:sp>
      <p:sp>
        <p:nvSpPr>
          <p:cNvPr id="3" name="Slide Number Placeholder 2">
            <a:extLst>
              <a:ext uri="{FF2B5EF4-FFF2-40B4-BE49-F238E27FC236}">
                <a16:creationId xmlns:a16="http://schemas.microsoft.com/office/drawing/2014/main" id="{46BA24F6-DA01-1621-1A63-B85322A879C5}"/>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2220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Contact Us</a:t>
            </a:r>
          </a:p>
        </p:txBody>
      </p:sp>
      <p:sp>
        <p:nvSpPr>
          <p:cNvPr id="19459" name="Content Placeholder 2"/>
          <p:cNvSpPr>
            <a:spLocks noGrp="1"/>
          </p:cNvSpPr>
          <p:nvPr>
            <p:ph idx="1"/>
          </p:nvPr>
        </p:nvSpPr>
        <p:spPr>
          <a:xfrm>
            <a:off x="615459" y="1597022"/>
            <a:ext cx="10937631" cy="4351338"/>
          </a:xfrm>
        </p:spPr>
        <p:txBody>
          <a:bodyPr>
            <a:normAutofit/>
          </a:bodyPr>
          <a:lstStyle/>
          <a:p>
            <a:pPr marL="0" indent="0" eaLnBrk="1" hangingPunct="1">
              <a:buNone/>
            </a:pPr>
            <a:r>
              <a:rPr lang="en-US" altLang="en-US" sz="2800" b="1" dirty="0">
                <a:latin typeface="Times New Roman" panose="02020603050405020304" pitchFamily="18" charset="0"/>
                <a:cs typeface="Times New Roman" panose="02020603050405020304" pitchFamily="18" charset="0"/>
              </a:rPr>
              <a:t>List of accredited staff in the Department</a:t>
            </a:r>
          </a:p>
          <a:p>
            <a:pPr eaLnBrk="1" hangingPunct="1"/>
            <a:r>
              <a:rPr lang="en-US" altLang="en-US" dirty="0">
                <a:cs typeface="Times New Roman" panose="02020603050405020304" pitchFamily="18" charset="0"/>
              </a:rPr>
              <a:t>Department Service Officer-  Jessica King </a:t>
            </a:r>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Accreditation Number </a:t>
            </a:r>
            <a:r>
              <a:rPr lang="en-US" altLang="en-US" dirty="0">
                <a:cs typeface="Times New Roman" panose="02020603050405020304" pitchFamily="18" charset="0"/>
              </a:rPr>
              <a:t>53927</a:t>
            </a:r>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Phone: </a:t>
            </a:r>
            <a:r>
              <a:rPr lang="en-US" altLang="en-US" dirty="0">
                <a:cs typeface="Times New Roman" panose="02020603050405020304" pitchFamily="18" charset="0"/>
              </a:rPr>
              <a:t>724-672-2953</a:t>
            </a:r>
          </a:p>
          <a:p>
            <a:pPr eaLnBrk="1" hangingPunct="1"/>
            <a:r>
              <a:rPr lang="en-US" altLang="en-US" sz="2800" dirty="0">
                <a:latin typeface="Times New Roman" panose="02020603050405020304" pitchFamily="18" charset="0"/>
                <a:cs typeface="Times New Roman" panose="02020603050405020304" pitchFamily="18" charset="0"/>
              </a:rPr>
              <a:t>Email:</a:t>
            </a:r>
            <a:r>
              <a:rPr lang="en-US" altLang="en-US" dirty="0">
                <a:cs typeface="Times New Roman" panose="02020603050405020304" pitchFamily="18" charset="0"/>
              </a:rPr>
              <a:t>Jessica.king9@va.gov</a:t>
            </a:r>
          </a:p>
          <a:p>
            <a:pPr eaLnBrk="1" hangingPunct="1"/>
            <a:endParaRPr lang="en-US" altLang="en-US" dirty="0">
              <a:cs typeface="Times New Roman" panose="02020603050405020304" pitchFamily="18" charset="0"/>
            </a:endParaRPr>
          </a:p>
          <a:p>
            <a:r>
              <a:rPr lang="en-US" altLang="en-US" dirty="0">
                <a:cs typeface="Times New Roman" panose="02020603050405020304" pitchFamily="18" charset="0"/>
              </a:rPr>
              <a:t>The Link for all PA Staff - </a:t>
            </a:r>
            <a:r>
              <a:rPr lang="en-US" dirty="0">
                <a:hlinkClick r:id="rId3"/>
              </a:rPr>
              <a:t>UpdatedServiceOfficers.pdf</a:t>
            </a:r>
            <a:endParaRPr lang="en-US" altLang="en-US" dirty="0">
              <a:cs typeface="Times New Roman" panose="02020603050405020304" pitchFamily="18" charset="0"/>
            </a:endParaRP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dirty="0"/>
          </a:p>
        </p:txBody>
      </p:sp>
      <p:sp>
        <p:nvSpPr>
          <p:cNvPr id="3" name="Slide Number Placeholder 2"/>
          <p:cNvSpPr>
            <a:spLocks noGrp="1"/>
          </p:cNvSpPr>
          <p:nvPr>
            <p:ph type="sldNum" sz="quarter" idx="12"/>
          </p:nvPr>
        </p:nvSpPr>
        <p:spPr>
          <a:xfrm>
            <a:off x="8610600" y="6346517"/>
            <a:ext cx="2743200" cy="365125"/>
          </a:xfrm>
        </p:spPr>
        <p:txBody>
          <a:bodyPr/>
          <a:lstStyle/>
          <a:p>
            <a:fld id="{A52124A5-1B9B-4B07-834C-F8730363EEE2}" type="slidenum">
              <a:rPr lang="en-US" altLang="en-US" sz="2000" smtClean="0">
                <a:solidFill>
                  <a:prstClr val="black"/>
                </a:solidFill>
                <a:latin typeface="Times New Roman" panose="02020603050405020304" pitchFamily="18" charset="0"/>
                <a:cs typeface="Times New Roman" panose="02020603050405020304" pitchFamily="18" charset="0"/>
              </a:rPr>
              <a:pPr/>
              <a:t>3</a:t>
            </a:fld>
            <a:endParaRPr lang="en-US" alt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598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2FC-AE0F-4066-9372-0A952A9A4A47}"/>
              </a:ext>
            </a:extLst>
          </p:cNvPr>
          <p:cNvSpPr>
            <a:spLocks noGrp="1"/>
          </p:cNvSpPr>
          <p:nvPr>
            <p:ph type="title"/>
          </p:nvPr>
        </p:nvSpPr>
        <p:spPr/>
        <p:txBody>
          <a:bodyPr/>
          <a:lstStyle/>
          <a:p>
            <a:r>
              <a:rPr lang="en-US" b="1" dirty="0"/>
              <a:t>How can you help as PBA? </a:t>
            </a:r>
          </a:p>
        </p:txBody>
      </p:sp>
      <p:sp>
        <p:nvSpPr>
          <p:cNvPr id="3" name="Content Placeholder 2">
            <a:extLst>
              <a:ext uri="{FF2B5EF4-FFF2-40B4-BE49-F238E27FC236}">
                <a16:creationId xmlns:a16="http://schemas.microsoft.com/office/drawing/2014/main" id="{FC886B4F-9982-FB10-4758-1365309F1BDC}"/>
              </a:ext>
            </a:extLst>
          </p:cNvPr>
          <p:cNvSpPr>
            <a:spLocks noGrp="1"/>
          </p:cNvSpPr>
          <p:nvPr>
            <p:ph idx="1"/>
          </p:nvPr>
        </p:nvSpPr>
        <p:spPr/>
        <p:txBody>
          <a:bodyPr/>
          <a:lstStyle/>
          <a:p>
            <a:r>
              <a:rPr lang="en-US" dirty="0"/>
              <a:t>Give them the application – 1010ez form </a:t>
            </a:r>
          </a:p>
          <a:p>
            <a:pPr lvl="1"/>
            <a:r>
              <a:rPr lang="en-US" dirty="0"/>
              <a:t>You can help them with it.  They must sign it.  Mail it. </a:t>
            </a:r>
          </a:p>
          <a:p>
            <a:endParaRPr lang="en-US" dirty="0"/>
          </a:p>
          <a:p>
            <a:r>
              <a:rPr lang="en-US" dirty="0"/>
              <a:t>Refer them to closest VA to get enrolled</a:t>
            </a:r>
          </a:p>
          <a:p>
            <a:pPr lvl="1"/>
            <a:r>
              <a:rPr lang="en-US" dirty="0"/>
              <a:t>DD214</a:t>
            </a:r>
          </a:p>
          <a:p>
            <a:pPr lvl="1"/>
            <a:r>
              <a:rPr lang="en-US" dirty="0"/>
              <a:t>Income </a:t>
            </a:r>
          </a:p>
          <a:p>
            <a:pPr lvl="2"/>
            <a:r>
              <a:rPr lang="en-US" dirty="0"/>
              <a:t>Spouses' information as well </a:t>
            </a:r>
          </a:p>
          <a:p>
            <a:pPr lvl="2"/>
            <a:endParaRPr lang="en-US" dirty="0"/>
          </a:p>
          <a:p>
            <a:r>
              <a:rPr lang="en-US" dirty="0"/>
              <a:t>Refer them to Service Officer </a:t>
            </a:r>
          </a:p>
          <a:p>
            <a:endParaRPr lang="en-US" dirty="0"/>
          </a:p>
          <a:p>
            <a:pPr lvl="2"/>
            <a:endParaRPr lang="en-US" dirty="0"/>
          </a:p>
        </p:txBody>
      </p:sp>
      <p:sp>
        <p:nvSpPr>
          <p:cNvPr id="4" name="Slide Number Placeholder 3">
            <a:extLst>
              <a:ext uri="{FF2B5EF4-FFF2-40B4-BE49-F238E27FC236}">
                <a16:creationId xmlns:a16="http://schemas.microsoft.com/office/drawing/2014/main" id="{0124637C-51C4-AB1B-0D9A-306C841A4024}"/>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1782325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1095-65CC-7B8A-C33F-9E039E95C7B8}"/>
              </a:ext>
            </a:extLst>
          </p:cNvPr>
          <p:cNvSpPr>
            <a:spLocks noGrp="1"/>
          </p:cNvSpPr>
          <p:nvPr>
            <p:ph type="title"/>
          </p:nvPr>
        </p:nvSpPr>
        <p:spPr/>
        <p:txBody>
          <a:bodyPr/>
          <a:lstStyle/>
          <a:p>
            <a:r>
              <a:rPr lang="en-US" dirty="0"/>
              <a:t>1010ez	</a:t>
            </a:r>
          </a:p>
        </p:txBody>
      </p:sp>
      <p:pic>
        <p:nvPicPr>
          <p:cNvPr id="6" name="Content Placeholder 5">
            <a:extLst>
              <a:ext uri="{FF2B5EF4-FFF2-40B4-BE49-F238E27FC236}">
                <a16:creationId xmlns:a16="http://schemas.microsoft.com/office/drawing/2014/main" id="{890B6C0A-31F8-4257-29E1-6056E703EC5A}"/>
              </a:ext>
            </a:extLst>
          </p:cNvPr>
          <p:cNvPicPr>
            <a:picLocks noGrp="1" noChangeAspect="1"/>
          </p:cNvPicPr>
          <p:nvPr>
            <p:ph idx="1"/>
          </p:nvPr>
        </p:nvPicPr>
        <p:blipFill>
          <a:blip r:embed="rId2"/>
          <a:stretch>
            <a:fillRect/>
          </a:stretch>
        </p:blipFill>
        <p:spPr>
          <a:xfrm>
            <a:off x="2373326" y="1825625"/>
            <a:ext cx="7445348" cy="4351338"/>
          </a:xfrm>
          <a:prstGeom prst="rect">
            <a:avLst/>
          </a:prstGeom>
        </p:spPr>
      </p:pic>
      <p:sp>
        <p:nvSpPr>
          <p:cNvPr id="4" name="Slide Number Placeholder 3">
            <a:extLst>
              <a:ext uri="{FF2B5EF4-FFF2-40B4-BE49-F238E27FC236}">
                <a16:creationId xmlns:a16="http://schemas.microsoft.com/office/drawing/2014/main" id="{323B4B0D-1D46-93AA-6C75-05DAEC864B70}"/>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1016595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BE39-107F-1C7A-396D-FC8ACE367FB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129F811-0909-D4D8-17C6-67AC3ED6922D}"/>
              </a:ext>
            </a:extLst>
          </p:cNvPr>
          <p:cNvPicPr>
            <a:picLocks noGrp="1" noChangeAspect="1"/>
          </p:cNvPicPr>
          <p:nvPr>
            <p:ph idx="1"/>
          </p:nvPr>
        </p:nvPicPr>
        <p:blipFill>
          <a:blip r:embed="rId3"/>
          <a:stretch>
            <a:fillRect/>
          </a:stretch>
        </p:blipFill>
        <p:spPr>
          <a:xfrm>
            <a:off x="1028700" y="1825625"/>
            <a:ext cx="10325099" cy="4781390"/>
          </a:xfrm>
          <a:prstGeom prst="rect">
            <a:avLst/>
          </a:prstGeom>
        </p:spPr>
      </p:pic>
      <p:sp>
        <p:nvSpPr>
          <p:cNvPr id="4" name="Slide Number Placeholder 3">
            <a:extLst>
              <a:ext uri="{FF2B5EF4-FFF2-40B4-BE49-F238E27FC236}">
                <a16:creationId xmlns:a16="http://schemas.microsoft.com/office/drawing/2014/main" id="{FF5768FE-FF79-B31E-ABD7-3A2A370495CF}"/>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998902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A805-52D7-09AE-AB15-8769ED1F48E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43152EE-8916-2AA1-AF3D-DA990D6403EC}"/>
              </a:ext>
            </a:extLst>
          </p:cNvPr>
          <p:cNvPicPr>
            <a:picLocks noGrp="1" noChangeAspect="1"/>
          </p:cNvPicPr>
          <p:nvPr>
            <p:ph idx="1"/>
          </p:nvPr>
        </p:nvPicPr>
        <p:blipFill>
          <a:blip r:embed="rId2"/>
          <a:stretch>
            <a:fillRect/>
          </a:stretch>
        </p:blipFill>
        <p:spPr>
          <a:xfrm>
            <a:off x="942975" y="1825625"/>
            <a:ext cx="10629899" cy="4351338"/>
          </a:xfrm>
          <a:prstGeom prst="rect">
            <a:avLst/>
          </a:prstGeom>
        </p:spPr>
      </p:pic>
      <p:sp>
        <p:nvSpPr>
          <p:cNvPr id="4" name="Slide Number Placeholder 3">
            <a:extLst>
              <a:ext uri="{FF2B5EF4-FFF2-40B4-BE49-F238E27FC236}">
                <a16:creationId xmlns:a16="http://schemas.microsoft.com/office/drawing/2014/main" id="{83FF7C0B-771B-AEFA-8B19-C151A4137F4C}"/>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380930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294CCF-B62D-7B24-F1C8-F94F7F99AA5F}"/>
              </a:ext>
            </a:extLst>
          </p:cNvPr>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34</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CA00B22B-A33A-CD6B-9A7D-4697B974FDF4}"/>
              </a:ext>
            </a:extLst>
          </p:cNvPr>
          <p:cNvPicPr>
            <a:picLocks noChangeAspect="1"/>
          </p:cNvPicPr>
          <p:nvPr/>
        </p:nvPicPr>
        <p:blipFill>
          <a:blip r:embed="rId2"/>
          <a:stretch>
            <a:fillRect/>
          </a:stretch>
        </p:blipFill>
        <p:spPr>
          <a:xfrm>
            <a:off x="0" y="866331"/>
            <a:ext cx="9242051" cy="5991669"/>
          </a:xfrm>
          <a:prstGeom prst="rect">
            <a:avLst/>
          </a:prstGeom>
        </p:spPr>
      </p:pic>
    </p:spTree>
    <p:extLst>
      <p:ext uri="{BB962C8B-B14F-4D97-AF65-F5344CB8AC3E}">
        <p14:creationId xmlns:p14="http://schemas.microsoft.com/office/powerpoint/2010/main" val="840235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94EC5-E79D-D783-8175-98213A6455B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2FD28-DD50-ACB1-9817-5563EEBCDC6F}"/>
              </a:ext>
            </a:extLst>
          </p:cNvPr>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35</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3B24C560-B529-589A-CAB8-A5615043748E}"/>
              </a:ext>
            </a:extLst>
          </p:cNvPr>
          <p:cNvPicPr>
            <a:picLocks noChangeAspect="1"/>
          </p:cNvPicPr>
          <p:nvPr/>
        </p:nvPicPr>
        <p:blipFill>
          <a:blip r:embed="rId2"/>
          <a:stretch>
            <a:fillRect/>
          </a:stretch>
        </p:blipFill>
        <p:spPr>
          <a:xfrm>
            <a:off x="0" y="866331"/>
            <a:ext cx="9242051" cy="5991669"/>
          </a:xfrm>
          <a:prstGeom prst="rect">
            <a:avLst/>
          </a:prstGeom>
        </p:spPr>
      </p:pic>
    </p:spTree>
    <p:extLst>
      <p:ext uri="{BB962C8B-B14F-4D97-AF65-F5344CB8AC3E}">
        <p14:creationId xmlns:p14="http://schemas.microsoft.com/office/powerpoint/2010/main" val="2085593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3EF5-D12C-4EC4-E83F-65565C4EA0E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C563CA5-70C0-6D44-FF2C-32BEC522C3D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216B85A-596A-9BEE-4E9A-22BCD6D2FC63}"/>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36</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A21D3012-ADFC-D8A2-81F2-AD1B3B54B79E}"/>
              </a:ext>
            </a:extLst>
          </p:cNvPr>
          <p:cNvPicPr>
            <a:picLocks noChangeAspect="1"/>
          </p:cNvPicPr>
          <p:nvPr/>
        </p:nvPicPr>
        <p:blipFill>
          <a:blip r:embed="rId2"/>
          <a:stretch>
            <a:fillRect/>
          </a:stretch>
        </p:blipFill>
        <p:spPr>
          <a:xfrm>
            <a:off x="0" y="681037"/>
            <a:ext cx="10718463" cy="6176963"/>
          </a:xfrm>
          <a:prstGeom prst="rect">
            <a:avLst/>
          </a:prstGeom>
        </p:spPr>
      </p:pic>
    </p:spTree>
    <p:extLst>
      <p:ext uri="{BB962C8B-B14F-4D97-AF65-F5344CB8AC3E}">
        <p14:creationId xmlns:p14="http://schemas.microsoft.com/office/powerpoint/2010/main" val="2995997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FC15A-5294-A1EB-6C21-CFFD286EFAA7}"/>
              </a:ext>
            </a:extLst>
          </p:cNvPr>
          <p:cNvSpPr>
            <a:spLocks noGrp="1"/>
          </p:cNvSpPr>
          <p:nvPr>
            <p:ph type="sldNum" sz="quarter" idx="12"/>
          </p:nvPr>
        </p:nvSpPr>
        <p:spPr/>
        <p:txBody>
          <a:body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37</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31394D48-F431-4418-AC3B-2EA6B4247829}"/>
              </a:ext>
            </a:extLst>
          </p:cNvPr>
          <p:cNvPicPr>
            <a:picLocks noChangeAspect="1"/>
          </p:cNvPicPr>
          <p:nvPr/>
        </p:nvPicPr>
        <p:blipFill>
          <a:blip r:embed="rId2"/>
          <a:stretch>
            <a:fillRect/>
          </a:stretch>
        </p:blipFill>
        <p:spPr>
          <a:xfrm>
            <a:off x="269185" y="548626"/>
            <a:ext cx="9846366" cy="6172849"/>
          </a:xfrm>
          <a:prstGeom prst="rect">
            <a:avLst/>
          </a:prstGeom>
        </p:spPr>
      </p:pic>
    </p:spTree>
    <p:extLst>
      <p:ext uri="{BB962C8B-B14F-4D97-AF65-F5344CB8AC3E}">
        <p14:creationId xmlns:p14="http://schemas.microsoft.com/office/powerpoint/2010/main" val="3817061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0D76-E294-9CAB-39D2-F9CC22105BE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6B734AD-D599-D47A-DA3A-9FDB4F3A20CF}"/>
              </a:ext>
            </a:extLst>
          </p:cNvPr>
          <p:cNvSpPr>
            <a:spLocks noGrp="1"/>
          </p:cNvSpPr>
          <p:nvPr>
            <p:ph idx="1"/>
          </p:nvPr>
        </p:nvSpPr>
        <p:spPr/>
        <p:txBody>
          <a:bodyPr/>
          <a:lstStyle/>
          <a:p>
            <a:r>
              <a:rPr lang="en-US" dirty="0"/>
              <a:t>Don’t KEEP this form or DD214 </a:t>
            </a:r>
          </a:p>
          <a:p>
            <a:r>
              <a:rPr lang="en-US" dirty="0"/>
              <a:t>They must send it or take to VA closest to them. </a:t>
            </a:r>
          </a:p>
        </p:txBody>
      </p:sp>
      <p:sp>
        <p:nvSpPr>
          <p:cNvPr id="4" name="Slide Number Placeholder 3">
            <a:extLst>
              <a:ext uri="{FF2B5EF4-FFF2-40B4-BE49-F238E27FC236}">
                <a16:creationId xmlns:a16="http://schemas.microsoft.com/office/drawing/2014/main" id="{4910C8D7-800E-FE9C-540D-998A950F0140}"/>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3712940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07150-B7DF-40CC-BD9F-8726E9811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DB8F53-1EFA-498F-DB1A-76D6C69B195D}"/>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Cont. 	</a:t>
            </a:r>
          </a:p>
        </p:txBody>
      </p:sp>
      <p:sp>
        <p:nvSpPr>
          <p:cNvPr id="3" name="Slide Number Placeholder 2">
            <a:extLst>
              <a:ext uri="{FF2B5EF4-FFF2-40B4-BE49-F238E27FC236}">
                <a16:creationId xmlns:a16="http://schemas.microsoft.com/office/drawing/2014/main" id="{C6622183-AEA6-A0DA-7669-A508BF49D998}"/>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Content Placeholder 5">
            <a:extLst>
              <a:ext uri="{FF2B5EF4-FFF2-40B4-BE49-F238E27FC236}">
                <a16:creationId xmlns:a16="http://schemas.microsoft.com/office/drawing/2014/main" id="{4B690964-8652-2F30-DCF0-1EDB59ABD47F}"/>
              </a:ext>
            </a:extLst>
          </p:cNvPr>
          <p:cNvSpPr>
            <a:spLocks noGrp="1"/>
          </p:cNvSpPr>
          <p:nvPr>
            <p:ph idx="1"/>
          </p:nvPr>
        </p:nvSpPr>
        <p:spPr/>
        <p:txBody>
          <a:bodyPr/>
          <a:lstStyle/>
          <a:p>
            <a:endParaRPr lang="en-US" dirty="0"/>
          </a:p>
          <a:p>
            <a:r>
              <a:rPr lang="en-US" dirty="0"/>
              <a:t>Have them call </a:t>
            </a:r>
            <a:r>
              <a:rPr lang="en-US" u="sng" dirty="0">
                <a:hlinkClick r:id="rId3"/>
              </a:rPr>
              <a:t>877-222-8387</a:t>
            </a:r>
            <a:r>
              <a:rPr lang="en-US" dirty="0"/>
              <a:t>.</a:t>
            </a:r>
          </a:p>
          <a:p>
            <a:endParaRPr lang="en-US" b="1" dirty="0"/>
          </a:p>
          <a:p>
            <a:endParaRPr lang="en-US" dirty="0"/>
          </a:p>
        </p:txBody>
      </p:sp>
    </p:spTree>
    <p:extLst>
      <p:ext uri="{BB962C8B-B14F-4D97-AF65-F5344CB8AC3E}">
        <p14:creationId xmlns:p14="http://schemas.microsoft.com/office/powerpoint/2010/main" val="20511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7D51E-80CC-DAF8-7E22-1F613CBBC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3DCF4-76FB-F197-C5D2-7BF2EE44D899}"/>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What is a PBA</a:t>
            </a:r>
          </a:p>
        </p:txBody>
      </p:sp>
      <p:sp>
        <p:nvSpPr>
          <p:cNvPr id="19459" name="Content Placeholder 2">
            <a:extLst>
              <a:ext uri="{FF2B5EF4-FFF2-40B4-BE49-F238E27FC236}">
                <a16:creationId xmlns:a16="http://schemas.microsoft.com/office/drawing/2014/main" id="{6145B84A-75CB-52BD-A3B1-B35C9F2F53D6}"/>
              </a:ext>
            </a:extLst>
          </p:cNvPr>
          <p:cNvSpPr>
            <a:spLocks noGrp="1"/>
          </p:cNvSpPr>
          <p:nvPr>
            <p:ph idx="1"/>
          </p:nvPr>
        </p:nvSpPr>
        <p:spPr>
          <a:xfrm>
            <a:off x="650629" y="1632193"/>
            <a:ext cx="10937631" cy="4351338"/>
          </a:xfrm>
        </p:spPr>
        <p:txBody>
          <a:bodyPr>
            <a:normAutofit fontScale="92500" lnSpcReduction="10000"/>
          </a:bodyPr>
          <a:lstStyle/>
          <a:p>
            <a:pPr marL="0" indent="0">
              <a:buNone/>
            </a:pPr>
            <a:r>
              <a:rPr lang="en-US" altLang="en-US" b="1" dirty="0"/>
              <a:t>What is a Post Benefit Advisor (PBA)?</a:t>
            </a:r>
          </a:p>
          <a:p>
            <a:pPr marL="0" indent="0">
              <a:buNone/>
            </a:pPr>
            <a:r>
              <a:rPr lang="en-US" altLang="en-US" dirty="0"/>
              <a:t>PBA are local ambassadors of the VFW, whose primary objective is connecting veterans and their families to the appropriate veteran resource. A PBA is like a sponsor for military families when they PCS. </a:t>
            </a:r>
          </a:p>
          <a:p>
            <a:pPr marL="0" indent="0">
              <a:buNone/>
            </a:pPr>
            <a:endParaRPr lang="en-US" altLang="en-US" dirty="0"/>
          </a:p>
          <a:p>
            <a:pPr marL="0" indent="0">
              <a:buNone/>
            </a:pPr>
            <a:r>
              <a:rPr lang="en-US" altLang="en-US" b="1" dirty="0"/>
              <a:t>What does a PBA do?</a:t>
            </a:r>
          </a:p>
          <a:p>
            <a:pPr marL="0" indent="0">
              <a:buNone/>
            </a:pPr>
            <a:r>
              <a:rPr lang="en-US" altLang="en-US" dirty="0"/>
              <a:t>PBAs provide a much-needed resource at the local Post by offering advice to veterans and their families on available benefits and services. They also assist in getting them in touch with an accredited representative to pursue their Federal benefits. PBAs need to be well versed on benefits available in the local community as well as generally knowledgeable about the VA claims process.</a:t>
            </a:r>
          </a:p>
          <a:p>
            <a:pPr marL="0" indent="0">
              <a:buNone/>
            </a:pPr>
            <a:endParaRPr lang="en-US" altLang="en-US" dirty="0"/>
          </a:p>
          <a:p>
            <a:pPr marL="0" indent="0">
              <a:buNone/>
            </a:pPr>
            <a:endParaRPr lang="en-US" altLang="en-US" dirty="0"/>
          </a:p>
        </p:txBody>
      </p:sp>
      <p:sp>
        <p:nvSpPr>
          <p:cNvPr id="3" name="Slide Number Placeholder 2">
            <a:extLst>
              <a:ext uri="{FF2B5EF4-FFF2-40B4-BE49-F238E27FC236}">
                <a16:creationId xmlns:a16="http://schemas.microsoft.com/office/drawing/2014/main" id="{113BE7AD-7485-55B7-5BA7-23ED4A9F811F}"/>
              </a:ext>
            </a:extLst>
          </p:cNvPr>
          <p:cNvSpPr>
            <a:spLocks noGrp="1"/>
          </p:cNvSpPr>
          <p:nvPr>
            <p:ph type="sldNum" sz="quarter" idx="12"/>
          </p:nvPr>
        </p:nvSpPr>
        <p:spPr>
          <a:xfrm>
            <a:off x="8610600" y="6346517"/>
            <a:ext cx="2743200" cy="365125"/>
          </a:xfrm>
        </p:spPr>
        <p:txBody>
          <a:bodyPr/>
          <a:lstStyle/>
          <a:p>
            <a:fld id="{A52124A5-1B9B-4B07-834C-F8730363EEE2}" type="slidenum">
              <a:rPr lang="en-US" altLang="en-US" sz="2000" smtClean="0">
                <a:solidFill>
                  <a:prstClr val="black"/>
                </a:solidFill>
                <a:latin typeface="Times New Roman" panose="02020603050405020304" pitchFamily="18" charset="0"/>
                <a:cs typeface="Times New Roman" panose="02020603050405020304" pitchFamily="18" charset="0"/>
              </a:rPr>
              <a:pPr/>
              <a:t>4</a:t>
            </a:fld>
            <a:endParaRPr lang="en-US" alt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843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0081-3DCE-E8EE-4EF7-D59ED4D25F24}"/>
              </a:ext>
            </a:extLst>
          </p:cNvPr>
          <p:cNvSpPr>
            <a:spLocks noGrp="1"/>
          </p:cNvSpPr>
          <p:nvPr>
            <p:ph type="ctrTitle"/>
          </p:nvPr>
        </p:nvSpPr>
        <p:spPr/>
        <p:txBody>
          <a:bodyPr/>
          <a:lstStyle/>
          <a:p>
            <a:r>
              <a:rPr lang="en-US" b="1" dirty="0"/>
              <a:t>Mental Health</a:t>
            </a:r>
          </a:p>
        </p:txBody>
      </p:sp>
      <p:sp>
        <p:nvSpPr>
          <p:cNvPr id="3" name="Subtitle 2">
            <a:extLst>
              <a:ext uri="{FF2B5EF4-FFF2-40B4-BE49-F238E27FC236}">
                <a16:creationId xmlns:a16="http://schemas.microsoft.com/office/drawing/2014/main" id="{AE7E54BA-29CD-1227-9B0B-AE07C0575DD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6268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C6C03-824C-4833-4937-217D24B44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CEA3C-7E8B-1C0C-476F-6422C3D008AD}"/>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Mental Health 	</a:t>
            </a:r>
          </a:p>
        </p:txBody>
      </p:sp>
      <p:sp>
        <p:nvSpPr>
          <p:cNvPr id="3" name="Slide Number Placeholder 2">
            <a:extLst>
              <a:ext uri="{FF2B5EF4-FFF2-40B4-BE49-F238E27FC236}">
                <a16:creationId xmlns:a16="http://schemas.microsoft.com/office/drawing/2014/main" id="{36F6958E-A367-BED7-DBF2-EDA1A857BE71}"/>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Content Placeholder 5">
            <a:extLst>
              <a:ext uri="{FF2B5EF4-FFF2-40B4-BE49-F238E27FC236}">
                <a16:creationId xmlns:a16="http://schemas.microsoft.com/office/drawing/2014/main" id="{A6F53651-8F4D-3C88-0473-2C795EA784E9}"/>
              </a:ext>
            </a:extLst>
          </p:cNvPr>
          <p:cNvSpPr>
            <a:spLocks noGrp="1"/>
          </p:cNvSpPr>
          <p:nvPr>
            <p:ph idx="1"/>
          </p:nvPr>
        </p:nvSpPr>
        <p:spPr/>
        <p:txBody>
          <a:bodyPr>
            <a:normAutofit/>
          </a:bodyPr>
          <a:lstStyle/>
          <a:p>
            <a:r>
              <a:rPr lang="en-US" b="1" dirty="0"/>
              <a:t>Call #988 press 1 </a:t>
            </a:r>
          </a:p>
          <a:p>
            <a:pPr lvl="1"/>
            <a:r>
              <a:rPr lang="en-US" b="1" dirty="0"/>
              <a:t>Anyone call</a:t>
            </a:r>
          </a:p>
          <a:p>
            <a:pPr lvl="1"/>
            <a:endParaRPr lang="en-US" b="1" dirty="0"/>
          </a:p>
          <a:p>
            <a:r>
              <a:rPr lang="en-US" b="1" dirty="0"/>
              <a:t>Walk into a VA Hospital- Anytime of the day </a:t>
            </a:r>
          </a:p>
          <a:p>
            <a:pPr lvl="1"/>
            <a:endParaRPr lang="en-US" b="1" dirty="0"/>
          </a:p>
          <a:p>
            <a:r>
              <a:rPr lang="en-US" dirty="0"/>
              <a:t>To talk with a peer coach, call Military OneSource’s free, confidential peer support services at </a:t>
            </a:r>
            <a:r>
              <a:rPr lang="en-US" u="sng" dirty="0">
                <a:hlinkClick r:id="rId3"/>
              </a:rPr>
              <a:t>800-342-9647</a:t>
            </a:r>
            <a:r>
              <a:rPr lang="en-US" dirty="0"/>
              <a:t>. This service is available 24 hours a day, 365 days a year.</a:t>
            </a:r>
            <a:endParaRPr lang="en-US" b="1" dirty="0"/>
          </a:p>
          <a:p>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113807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63BE-4C0A-463A-A4A4-E814DF73B19B}"/>
              </a:ext>
            </a:extLst>
          </p:cNvPr>
          <p:cNvSpPr>
            <a:spLocks noGrp="1"/>
          </p:cNvSpPr>
          <p:nvPr>
            <p:ph type="title"/>
          </p:nvPr>
        </p:nvSpPr>
        <p:spPr/>
        <p:txBody>
          <a:bodyPr/>
          <a:lstStyle/>
          <a:p>
            <a:r>
              <a:rPr lang="en-US" b="1" dirty="0"/>
              <a:t>Mental Health</a:t>
            </a:r>
          </a:p>
        </p:txBody>
      </p:sp>
      <p:sp>
        <p:nvSpPr>
          <p:cNvPr id="3" name="Content Placeholder 2">
            <a:extLst>
              <a:ext uri="{FF2B5EF4-FFF2-40B4-BE49-F238E27FC236}">
                <a16:creationId xmlns:a16="http://schemas.microsoft.com/office/drawing/2014/main" id="{CD923A6B-009B-D040-C834-57C87C49EAFE}"/>
              </a:ext>
            </a:extLst>
          </p:cNvPr>
          <p:cNvSpPr>
            <a:spLocks noGrp="1"/>
          </p:cNvSpPr>
          <p:nvPr>
            <p:ph idx="1"/>
          </p:nvPr>
        </p:nvSpPr>
        <p:spPr/>
        <p:txBody>
          <a:bodyPr/>
          <a:lstStyle/>
          <a:p>
            <a:r>
              <a:rPr lang="en-US" dirty="0"/>
              <a:t>As a PBA, if someone is having a mental health crisis always call 911 or the crisis line #988 #2. </a:t>
            </a:r>
          </a:p>
          <a:p>
            <a:pPr lvl="1"/>
            <a:r>
              <a:rPr lang="en-US" dirty="0"/>
              <a:t>Anyone can call for a Veteran. </a:t>
            </a:r>
          </a:p>
          <a:p>
            <a:endParaRPr lang="en-US" dirty="0"/>
          </a:p>
          <a:p>
            <a:r>
              <a:rPr lang="en-US" dirty="0"/>
              <a:t>All Veterans can do walk-in at the VA health care center. </a:t>
            </a:r>
          </a:p>
          <a:p>
            <a:endParaRPr lang="en-US" dirty="0"/>
          </a:p>
          <a:p>
            <a:endParaRPr lang="en-US" dirty="0"/>
          </a:p>
        </p:txBody>
      </p:sp>
      <p:sp>
        <p:nvSpPr>
          <p:cNvPr id="4" name="Slide Number Placeholder 3">
            <a:extLst>
              <a:ext uri="{FF2B5EF4-FFF2-40B4-BE49-F238E27FC236}">
                <a16:creationId xmlns:a16="http://schemas.microsoft.com/office/drawing/2014/main" id="{135F09A0-EB5D-3719-E863-A797A78855BC}"/>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429494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5A8A4-6669-BC81-2403-4E30D15E50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1272A-FF6B-BC6A-3A4E-60F846E475F0}"/>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What are Vet Centers?	</a:t>
            </a:r>
          </a:p>
        </p:txBody>
      </p:sp>
      <p:sp>
        <p:nvSpPr>
          <p:cNvPr id="3" name="Slide Number Placeholder 2">
            <a:extLst>
              <a:ext uri="{FF2B5EF4-FFF2-40B4-BE49-F238E27FC236}">
                <a16:creationId xmlns:a16="http://schemas.microsoft.com/office/drawing/2014/main" id="{9DAFB847-DC7E-F7F4-6510-1B55611CBA6C}"/>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Content Placeholder 5">
            <a:extLst>
              <a:ext uri="{FF2B5EF4-FFF2-40B4-BE49-F238E27FC236}">
                <a16:creationId xmlns:a16="http://schemas.microsoft.com/office/drawing/2014/main" id="{6735A494-CF3E-7D1B-F5BF-43D97734EA8A}"/>
              </a:ext>
            </a:extLst>
          </p:cNvPr>
          <p:cNvSpPr>
            <a:spLocks noGrp="1"/>
          </p:cNvSpPr>
          <p:nvPr>
            <p:ph idx="1"/>
          </p:nvPr>
        </p:nvSpPr>
        <p:spPr/>
        <p:txBody>
          <a:bodyPr>
            <a:normAutofit lnSpcReduction="10000"/>
          </a:bodyPr>
          <a:lstStyle/>
          <a:p>
            <a:pPr marL="0" indent="0">
              <a:buNone/>
            </a:pPr>
            <a:r>
              <a:rPr lang="en-US" dirty="0"/>
              <a:t>Vet Centers are community-based counseling centers that provide a wide range of social and psychological services, including professional counseling to eligible Veterans, service members, including National Guard and Reserve components, and their families. Counseling is offered to make a successful transition from military to civilian life or after a traumatic event experienced in the military to include military sexual trauma (MST). Individual, group, marriage and family counseling is offered in addition to referral and connection to other VA or community benefits and services. Vet Center counselors and outreach staff, many of whom are Veterans themselves, are experienced and prepared to discuss the tragedies of war, loss, grief and transition after trauma.</a:t>
            </a:r>
            <a:endParaRPr lang="en-US" b="1" dirty="0">
              <a:effectLst>
                <a:outerShdw blurRad="38100" dist="38100" dir="2700000" algn="tl">
                  <a:srgbClr val="000000">
                    <a:alpha val="43137"/>
                  </a:srgbClr>
                </a:outerShdw>
              </a:effectLst>
            </a:endParaRPr>
          </a:p>
          <a:p>
            <a:pPr lvl="1"/>
            <a:endParaRPr lang="en-US" dirty="0"/>
          </a:p>
        </p:txBody>
      </p:sp>
    </p:spTree>
    <p:extLst>
      <p:ext uri="{BB962C8B-B14F-4D97-AF65-F5344CB8AC3E}">
        <p14:creationId xmlns:p14="http://schemas.microsoft.com/office/powerpoint/2010/main" val="1623302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4EA0-0C9C-2DD9-66A5-21A1B8909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4D6C0-402E-CD86-EAAC-797F670F2D8A}"/>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Vet Centers 		</a:t>
            </a:r>
          </a:p>
        </p:txBody>
      </p:sp>
      <p:sp>
        <p:nvSpPr>
          <p:cNvPr id="3" name="Slide Number Placeholder 2">
            <a:extLst>
              <a:ext uri="{FF2B5EF4-FFF2-40B4-BE49-F238E27FC236}">
                <a16:creationId xmlns:a16="http://schemas.microsoft.com/office/drawing/2014/main" id="{CF1EDE5D-CE4C-2EF7-9982-C5E41C4C5215}"/>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Content Placeholder 5">
            <a:extLst>
              <a:ext uri="{FF2B5EF4-FFF2-40B4-BE49-F238E27FC236}">
                <a16:creationId xmlns:a16="http://schemas.microsoft.com/office/drawing/2014/main" id="{53FE79BE-2718-1CA3-4FB7-509B72334775}"/>
              </a:ext>
            </a:extLst>
          </p:cNvPr>
          <p:cNvSpPr>
            <a:spLocks noGrp="1"/>
          </p:cNvSpPr>
          <p:nvPr>
            <p:ph idx="1"/>
          </p:nvPr>
        </p:nvSpPr>
        <p:spPr/>
        <p:txBody>
          <a:bodyPr>
            <a:normAutofit/>
          </a:bodyPr>
          <a:lstStyle/>
          <a:p>
            <a:r>
              <a:rPr lang="en-US" dirty="0"/>
              <a:t>Individual and group counseling</a:t>
            </a:r>
          </a:p>
          <a:p>
            <a:r>
              <a:rPr lang="en-US" dirty="0"/>
              <a:t>Couples and family counseling  </a:t>
            </a:r>
          </a:p>
          <a:p>
            <a:r>
              <a:rPr lang="en-US" dirty="0"/>
              <a:t>Military sexual trauma (MST) counseling</a:t>
            </a:r>
          </a:p>
          <a:p>
            <a:r>
              <a:rPr lang="en-US" dirty="0"/>
              <a:t>Readjustment counseling, like mental health services, and educational and </a:t>
            </a:r>
          </a:p>
          <a:p>
            <a:r>
              <a:rPr lang="en-US" dirty="0"/>
              <a:t>employment counseling</a:t>
            </a:r>
          </a:p>
          <a:p>
            <a:r>
              <a:rPr lang="en-US" dirty="0"/>
              <a:t>Bereavement (grief) counseling</a:t>
            </a:r>
          </a:p>
          <a:p>
            <a:r>
              <a:rPr lang="en-US" dirty="0"/>
              <a:t>Substance use assessment and referral</a:t>
            </a:r>
          </a:p>
          <a:p>
            <a:endParaRPr lang="en-US" dirty="0"/>
          </a:p>
          <a:p>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2551943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5E1E5-579A-AF0F-2375-17D05E466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D826D-D340-6EDB-B577-431F37692F9C}"/>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Vet Center Eligibility 	</a:t>
            </a:r>
          </a:p>
        </p:txBody>
      </p:sp>
      <p:sp>
        <p:nvSpPr>
          <p:cNvPr id="3" name="Slide Number Placeholder 2">
            <a:extLst>
              <a:ext uri="{FF2B5EF4-FFF2-40B4-BE49-F238E27FC236}">
                <a16:creationId xmlns:a16="http://schemas.microsoft.com/office/drawing/2014/main" id="{42D3BAEA-F9A4-303F-0DFF-8C2C9E979034}"/>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Content Placeholder 5">
            <a:extLst>
              <a:ext uri="{FF2B5EF4-FFF2-40B4-BE49-F238E27FC236}">
                <a16:creationId xmlns:a16="http://schemas.microsoft.com/office/drawing/2014/main" id="{4127EBBB-B0F5-7DDA-4419-E50BA1690084}"/>
              </a:ext>
            </a:extLst>
          </p:cNvPr>
          <p:cNvSpPr>
            <a:spLocks noGrp="1"/>
          </p:cNvSpPr>
          <p:nvPr>
            <p:ph idx="1"/>
          </p:nvPr>
        </p:nvSpPr>
        <p:spPr/>
        <p:txBody>
          <a:bodyPr>
            <a:normAutofit/>
          </a:bodyPr>
          <a:lstStyle/>
          <a:p>
            <a:r>
              <a:rPr lang="en-US" dirty="0"/>
              <a:t>Service in Combat or received immediate danger pay (VFW Eligible) </a:t>
            </a:r>
          </a:p>
          <a:p>
            <a:pPr marL="0" indent="0">
              <a:buNone/>
            </a:pPr>
            <a:endParaRPr lang="en-US" dirty="0"/>
          </a:p>
          <a:p>
            <a:r>
              <a:rPr lang="en-US" dirty="0"/>
              <a:t>Anyone that experienced MST </a:t>
            </a:r>
          </a:p>
          <a:p>
            <a:endParaRPr lang="en-US" dirty="0"/>
          </a:p>
          <a:p>
            <a:r>
              <a:rPr lang="en-US" dirty="0"/>
              <a:t>Service members currently serving </a:t>
            </a:r>
          </a:p>
          <a:p>
            <a:endParaRPr lang="en-US" dirty="0"/>
          </a:p>
          <a:p>
            <a:r>
              <a:rPr lang="en-US" dirty="0"/>
              <a:t>Family Members (18 and older) </a:t>
            </a:r>
          </a:p>
          <a:p>
            <a:endParaRPr lang="en-US" dirty="0"/>
          </a:p>
          <a:p>
            <a:pPr lvl="1"/>
            <a:endParaRPr lang="en-US" dirty="0"/>
          </a:p>
        </p:txBody>
      </p:sp>
    </p:spTree>
    <p:extLst>
      <p:ext uri="{BB962C8B-B14F-4D97-AF65-F5344CB8AC3E}">
        <p14:creationId xmlns:p14="http://schemas.microsoft.com/office/powerpoint/2010/main" val="3811753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F25F-0694-DBAA-8F7B-0449BD498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D9ECC-036C-56D4-F6C6-1C297A33C4A6}"/>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Vet Centers 		</a:t>
            </a:r>
          </a:p>
        </p:txBody>
      </p:sp>
      <p:sp>
        <p:nvSpPr>
          <p:cNvPr id="3" name="Slide Number Placeholder 2">
            <a:extLst>
              <a:ext uri="{FF2B5EF4-FFF2-40B4-BE49-F238E27FC236}">
                <a16:creationId xmlns:a16="http://schemas.microsoft.com/office/drawing/2014/main" id="{61ADA8A8-BE8B-B983-526A-3518691E4E1B}"/>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Content Placeholder 5">
            <a:extLst>
              <a:ext uri="{FF2B5EF4-FFF2-40B4-BE49-F238E27FC236}">
                <a16:creationId xmlns:a16="http://schemas.microsoft.com/office/drawing/2014/main" id="{9A0B29D0-FBFA-A4A5-6EE2-646BB291EC00}"/>
              </a:ext>
            </a:extLst>
          </p:cNvPr>
          <p:cNvSpPr>
            <a:spLocks noGrp="1"/>
          </p:cNvSpPr>
          <p:nvPr>
            <p:ph idx="1"/>
          </p:nvPr>
        </p:nvSpPr>
        <p:spPr/>
        <p:txBody>
          <a:bodyPr>
            <a:normAutofit/>
          </a:bodyPr>
          <a:lstStyle/>
          <a:p>
            <a:r>
              <a:rPr lang="en-US" dirty="0"/>
              <a:t>To find a Vet Center near you call </a:t>
            </a:r>
          </a:p>
          <a:p>
            <a:endParaRPr lang="en-US" dirty="0"/>
          </a:p>
          <a:p>
            <a:r>
              <a:rPr lang="en-US" dirty="0"/>
              <a:t>1-877-927-8387</a:t>
            </a:r>
          </a:p>
          <a:p>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1152079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3858-F403-D07D-0DF2-D0F43A411F10}"/>
              </a:ext>
            </a:extLst>
          </p:cNvPr>
          <p:cNvSpPr>
            <a:spLocks noGrp="1"/>
          </p:cNvSpPr>
          <p:nvPr>
            <p:ph type="ctrTitle"/>
          </p:nvPr>
        </p:nvSpPr>
        <p:spPr/>
        <p:txBody>
          <a:bodyPr/>
          <a:lstStyle/>
          <a:p>
            <a:r>
              <a:rPr lang="en-US" b="1" dirty="0"/>
              <a:t>Compensation</a:t>
            </a:r>
          </a:p>
        </p:txBody>
      </p:sp>
      <p:sp>
        <p:nvSpPr>
          <p:cNvPr id="3" name="Subtitle 2">
            <a:extLst>
              <a:ext uri="{FF2B5EF4-FFF2-40B4-BE49-F238E27FC236}">
                <a16:creationId xmlns:a16="http://schemas.microsoft.com/office/drawing/2014/main" id="{1BE48861-FB07-9651-6F12-71CA33FB6B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4096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AD6FE-F5CE-AB74-3D1D-835FC9BCC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73AFF-46CB-18B6-B72B-CF3D807A894C}"/>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Compensation Benefits</a:t>
            </a:r>
          </a:p>
        </p:txBody>
      </p:sp>
      <p:sp>
        <p:nvSpPr>
          <p:cNvPr id="19459" name="Content Placeholder 2">
            <a:extLst>
              <a:ext uri="{FF2B5EF4-FFF2-40B4-BE49-F238E27FC236}">
                <a16:creationId xmlns:a16="http://schemas.microsoft.com/office/drawing/2014/main" id="{37747E04-A322-8F3D-7627-04AFC29D71FE}"/>
              </a:ext>
            </a:extLst>
          </p:cNvPr>
          <p:cNvSpPr>
            <a:spLocks noGrp="1"/>
          </p:cNvSpPr>
          <p:nvPr>
            <p:ph idx="1"/>
          </p:nvPr>
        </p:nvSpPr>
        <p:spPr>
          <a:xfrm>
            <a:off x="633044" y="1632190"/>
            <a:ext cx="10937631" cy="4351338"/>
          </a:xfrm>
        </p:spPr>
        <p:txBody>
          <a:bodyPr>
            <a:normAutofit fontScale="85000" lnSpcReduction="20000"/>
          </a:bodyPr>
          <a:lstStyle/>
          <a:p>
            <a:pPr marL="0" marR="0" indent="0">
              <a:lnSpc>
                <a:spcPct val="107000"/>
              </a:lnSpc>
              <a:spcBef>
                <a:spcPts val="0"/>
              </a:spcBef>
              <a:spcAft>
                <a:spcPts val="80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VA Compensation: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monthly tax-free payment made to veterans for service-connected disabilities that are rated at 10% or more.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It is based on the severity of the veteran’s service-connected conditions and is assigned in increments of 10%. (there is no 95%)</a:t>
            </a:r>
          </a:p>
          <a:p>
            <a:pPr marL="0" marR="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 compensation rates can be found by visiting: </a:t>
            </a:r>
            <a:r>
              <a:rPr lang="en-US" sz="2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https://www.va.gov/disability/compensation-rates/veteran-rates/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Veterans receiving compensation may be eligible for other VA or local benefits based on their rating percentage.</a:t>
            </a:r>
          </a:p>
          <a:p>
            <a:pPr marL="0" marR="0" indent="0">
              <a:lnSpc>
                <a:spcPct val="107000"/>
              </a:lnSpc>
              <a:spcBef>
                <a:spcPts val="0"/>
              </a:spcBef>
              <a:spcAft>
                <a:spcPts val="800"/>
              </a:spcAft>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altLang="en-US" dirty="0"/>
              <a:t>* A service-connected condition is one that is recognized by the VA as being caused by  active-duty service*</a:t>
            </a:r>
          </a:p>
        </p:txBody>
      </p:sp>
      <p:sp>
        <p:nvSpPr>
          <p:cNvPr id="3" name="Slide Number Placeholder 2">
            <a:extLst>
              <a:ext uri="{FF2B5EF4-FFF2-40B4-BE49-F238E27FC236}">
                <a16:creationId xmlns:a16="http://schemas.microsoft.com/office/drawing/2014/main" id="{AE31CE8E-B465-641A-828C-B8FD2F6FC1FB}"/>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87444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F68DA-215C-F6C8-7EF9-E62439E45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4E1E6-7E25-790C-9DFC-42416467FEF0}"/>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Compensation Overall benefits</a:t>
            </a:r>
          </a:p>
        </p:txBody>
      </p:sp>
      <p:sp>
        <p:nvSpPr>
          <p:cNvPr id="19459" name="Content Placeholder 2">
            <a:extLst>
              <a:ext uri="{FF2B5EF4-FFF2-40B4-BE49-F238E27FC236}">
                <a16:creationId xmlns:a16="http://schemas.microsoft.com/office/drawing/2014/main" id="{9CBF17EE-4666-AEB7-0CA7-FEC9EA3D6698}"/>
              </a:ext>
            </a:extLst>
          </p:cNvPr>
          <p:cNvSpPr>
            <a:spLocks noGrp="1"/>
          </p:cNvSpPr>
          <p:nvPr>
            <p:ph idx="1"/>
          </p:nvPr>
        </p:nvSpPr>
        <p:spPr>
          <a:xfrm>
            <a:off x="633044" y="1632190"/>
            <a:ext cx="10937631" cy="4351338"/>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Free VA healthcare is provided for ALL service-connected disabilities</a:t>
            </a:r>
          </a:p>
          <a:p>
            <a:pPr marL="342900" marR="0" lvl="0" indent="-342900">
              <a:lnSpc>
                <a:spcPct val="107000"/>
              </a:lnSpc>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10% overall rating: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VA provides hearing and vision aids regardless of what the veteran is service connected for and VA waives the funding fee for VA Home Loan</a:t>
            </a:r>
          </a:p>
          <a:p>
            <a:pPr marL="342900" marR="0" lvl="0" indent="-342900">
              <a:lnSpc>
                <a:spcPct val="107000"/>
              </a:lnSpc>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30% overall rating: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Veterans can add their dependents to their compensation award increasing their overall amount of compensation </a:t>
            </a:r>
          </a:p>
        </p:txBody>
      </p:sp>
      <p:sp>
        <p:nvSpPr>
          <p:cNvPr id="3" name="Slide Number Placeholder 2">
            <a:extLst>
              <a:ext uri="{FF2B5EF4-FFF2-40B4-BE49-F238E27FC236}">
                <a16:creationId xmlns:a16="http://schemas.microsoft.com/office/drawing/2014/main" id="{BE4901ED-C733-E913-CC84-A1E8F9F1B7A9}"/>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2839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E4E91-184F-9F97-3224-653E7AD09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D634C-14DC-8190-43FE-CD58555340C3}"/>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PBA’s and Where to Go</a:t>
            </a:r>
          </a:p>
        </p:txBody>
      </p:sp>
      <p:sp>
        <p:nvSpPr>
          <p:cNvPr id="19459" name="Content Placeholder 2">
            <a:extLst>
              <a:ext uri="{FF2B5EF4-FFF2-40B4-BE49-F238E27FC236}">
                <a16:creationId xmlns:a16="http://schemas.microsoft.com/office/drawing/2014/main" id="{38A127B4-43ED-CC68-12FD-600813D7F7CC}"/>
              </a:ext>
            </a:extLst>
          </p:cNvPr>
          <p:cNvSpPr>
            <a:spLocks noGrp="1"/>
          </p:cNvSpPr>
          <p:nvPr>
            <p:ph idx="1"/>
          </p:nvPr>
        </p:nvSpPr>
        <p:spPr>
          <a:xfrm>
            <a:off x="548961" y="1334265"/>
            <a:ext cx="10937631" cy="4351338"/>
          </a:xfrm>
        </p:spPr>
        <p:txBody>
          <a:bodyPr>
            <a:noAutofit/>
          </a:bodyPr>
          <a:lstStyle/>
          <a:p>
            <a:pPr marL="0" indent="0">
              <a:buNone/>
            </a:pPr>
            <a:r>
              <a:rPr lang="en-US" altLang="en-US" b="1" dirty="0"/>
              <a:t>PBAs must know where to direct veterans for assistance with:</a:t>
            </a:r>
          </a:p>
          <a:p>
            <a:pPr marL="0" indent="0">
              <a:buNone/>
            </a:pPr>
            <a:r>
              <a:rPr lang="en-US" altLang="en-US" dirty="0"/>
              <a:t>• VA benefits</a:t>
            </a:r>
          </a:p>
          <a:p>
            <a:pPr marL="0" indent="0">
              <a:buNone/>
            </a:pPr>
            <a:r>
              <a:rPr lang="en-US" altLang="en-US" dirty="0"/>
              <a:t>• VFW benefits </a:t>
            </a:r>
          </a:p>
          <a:p>
            <a:r>
              <a:rPr lang="en-US" altLang="en-US" dirty="0"/>
              <a:t>Local veteran events</a:t>
            </a:r>
          </a:p>
          <a:p>
            <a:r>
              <a:rPr lang="en-US" altLang="en-US" dirty="0"/>
              <a:t>Local and state benefits such as property tax relief</a:t>
            </a:r>
          </a:p>
          <a:p>
            <a:r>
              <a:rPr lang="en-US" altLang="en-US" dirty="0"/>
              <a:t>Local Discounts</a:t>
            </a:r>
          </a:p>
          <a:p>
            <a:r>
              <a:rPr lang="en-US" altLang="en-US" dirty="0"/>
              <a:t>Employment Resources</a:t>
            </a:r>
          </a:p>
          <a:p>
            <a:pPr marL="0" indent="0">
              <a:buNone/>
            </a:pPr>
            <a:r>
              <a:rPr lang="en-US" altLang="en-US" dirty="0"/>
              <a:t>• Emergency financial help</a:t>
            </a:r>
          </a:p>
          <a:p>
            <a:pPr marL="0" indent="0">
              <a:buNone/>
            </a:pPr>
            <a:r>
              <a:rPr lang="en-US" altLang="en-US" dirty="0"/>
              <a:t>• Homeless shelters</a:t>
            </a:r>
          </a:p>
          <a:p>
            <a:r>
              <a:rPr lang="en-US" altLang="en-US" dirty="0"/>
              <a:t>Any other local benefits that may make life easier for a veteran and their family</a:t>
            </a:r>
          </a:p>
          <a:p>
            <a:pPr marL="0" indent="0">
              <a:buNone/>
            </a:pPr>
            <a:endParaRPr lang="en-US" altLang="en-US" dirty="0"/>
          </a:p>
        </p:txBody>
      </p:sp>
      <p:sp>
        <p:nvSpPr>
          <p:cNvPr id="3" name="Slide Number Placeholder 2">
            <a:extLst>
              <a:ext uri="{FF2B5EF4-FFF2-40B4-BE49-F238E27FC236}">
                <a16:creationId xmlns:a16="http://schemas.microsoft.com/office/drawing/2014/main" id="{6C5C1925-99A9-30B9-9107-134D4D6B115C}"/>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536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86503-FC39-E837-A992-02964F51A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5F46E-AE74-A5DB-B953-397B655C3FE1}"/>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Compensation Overall benefits</a:t>
            </a:r>
          </a:p>
        </p:txBody>
      </p:sp>
      <p:sp>
        <p:nvSpPr>
          <p:cNvPr id="19459" name="Content Placeholder 2">
            <a:extLst>
              <a:ext uri="{FF2B5EF4-FFF2-40B4-BE49-F238E27FC236}">
                <a16:creationId xmlns:a16="http://schemas.microsoft.com/office/drawing/2014/main" id="{A2EE0F0E-BD08-09E5-3F17-2D7866D22776}"/>
              </a:ext>
            </a:extLst>
          </p:cNvPr>
          <p:cNvSpPr>
            <a:spLocks noGrp="1"/>
          </p:cNvSpPr>
          <p:nvPr>
            <p:ph idx="1"/>
          </p:nvPr>
        </p:nvSpPr>
        <p:spPr>
          <a:xfrm>
            <a:off x="633044" y="1632190"/>
            <a:ext cx="10937631" cy="4351338"/>
          </a:xfrm>
        </p:spPr>
        <p:txBody>
          <a:bodyPr>
            <a:normAutofit lnSpcReduction="10000"/>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50% overall rating: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Veteran is placed in VHA Priority Group 1 allowing for treatment for any conditions regardless of service connection. If retired from the military, the veteran can receive both VA and Military Retirement pay simultaneously</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70% overall rating: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If unable to work due to their service connected conditions, the veteran may be eligible for Individual Unemployability (IU)</a:t>
            </a:r>
          </a:p>
          <a:p>
            <a:pPr marL="342900" marR="0" lvl="0" indent="-342900">
              <a:lnSpc>
                <a:spcPct val="107000"/>
              </a:lnSpc>
              <a:spcBef>
                <a:spcPts val="0"/>
              </a:spcBef>
              <a:spcAft>
                <a:spcPts val="800"/>
              </a:spcAft>
              <a:buFont typeface="Symbol" panose="05050102010706020507" pitchFamily="18" charset="2"/>
              <a:buChar char=""/>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100% Permanent and Total (P&amp;T)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Veteran’s dependents are eligible for Dependent Education Allowance and Healthcare. </a:t>
            </a:r>
          </a:p>
          <a:p>
            <a:pPr marL="0" marR="0" lvl="0" indent="0">
              <a:lnSpc>
                <a:spcPct val="107000"/>
              </a:lnSpc>
              <a:spcBef>
                <a:spcPts val="0"/>
              </a:spcBef>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Not a complete list of all overall VA rating percentages *</a:t>
            </a:r>
          </a:p>
        </p:txBody>
      </p:sp>
      <p:sp>
        <p:nvSpPr>
          <p:cNvPr id="3" name="Slide Number Placeholder 2">
            <a:extLst>
              <a:ext uri="{FF2B5EF4-FFF2-40B4-BE49-F238E27FC236}">
                <a16:creationId xmlns:a16="http://schemas.microsoft.com/office/drawing/2014/main" id="{5B064AD5-CDCB-553B-F5AC-BC73A86AA1E4}"/>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02686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BA91-EC9D-85FB-3567-47EA5A51E0A2}"/>
              </a:ext>
            </a:extLst>
          </p:cNvPr>
          <p:cNvSpPr>
            <a:spLocks noGrp="1"/>
          </p:cNvSpPr>
          <p:nvPr>
            <p:ph type="ctrTitle"/>
          </p:nvPr>
        </p:nvSpPr>
        <p:spPr/>
        <p:txBody>
          <a:bodyPr/>
          <a:lstStyle/>
          <a:p>
            <a:r>
              <a:rPr lang="en-US" b="1" dirty="0"/>
              <a:t>Homelessness</a:t>
            </a:r>
          </a:p>
        </p:txBody>
      </p:sp>
      <p:sp>
        <p:nvSpPr>
          <p:cNvPr id="3" name="Subtitle 2">
            <a:extLst>
              <a:ext uri="{FF2B5EF4-FFF2-40B4-BE49-F238E27FC236}">
                <a16:creationId xmlns:a16="http://schemas.microsoft.com/office/drawing/2014/main" id="{94F55E89-5AB6-FBF5-F581-2108882E122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2332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4DF8D-D556-99B0-29A2-474677AC01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D36B1-0928-768E-D9CA-7B6473DAC1B9}"/>
              </a:ext>
            </a:extLst>
          </p:cNvPr>
          <p:cNvSpPr>
            <a:spLocks noGrp="1"/>
          </p:cNvSpPr>
          <p:nvPr>
            <p:ph idx="1"/>
          </p:nvPr>
        </p:nvSpPr>
        <p:spPr>
          <a:xfrm>
            <a:off x="620110" y="1839310"/>
            <a:ext cx="10972800" cy="4517042"/>
          </a:xfrm>
        </p:spPr>
        <p:txBody>
          <a:bodyPr>
            <a:noAutofit/>
          </a:bodyPr>
          <a:lstStyle/>
          <a:p>
            <a:r>
              <a:rPr lang="en-US" altLang="en-US" sz="3000" dirty="0">
                <a:latin typeface="Baskerville Old Face" panose="02020602080505020303" pitchFamily="18" charset="0"/>
              </a:rPr>
              <a:t>HUDVASH </a:t>
            </a:r>
          </a:p>
          <a:p>
            <a:endParaRPr lang="en-US" altLang="en-US" sz="3000" dirty="0">
              <a:latin typeface="Baskerville Old Face" panose="02020602080505020303" pitchFamily="18" charset="0"/>
            </a:endParaRPr>
          </a:p>
          <a:p>
            <a:r>
              <a:rPr lang="en-US" dirty="0"/>
              <a:t>HUD-VASH is a collaborative program that pairs HUD’s Housing Choice Voucher (HCV) rental assistance with VA case management and supportive services. These services are designed to help homeless Veterans and their families obtain permanent housing and access the health care, mental health treatment, and other supports necessary to help them improve their quality of life and maintain housing over time.</a:t>
            </a:r>
            <a:endParaRPr lang="en-US" altLang="en-US" sz="3000"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66494E04-F8A1-4107-123D-CC0F27D01D10}"/>
              </a:ext>
            </a:extLst>
          </p:cNvPr>
          <p:cNvSpPr>
            <a:spLocks noGrp="1"/>
          </p:cNvSpPr>
          <p:nvPr>
            <p:ph type="sldNum" sz="quarter" idx="12"/>
          </p:nvPr>
        </p:nvSpPr>
        <p:spPr/>
        <p:txBody>
          <a:bodyPr/>
          <a:lstStyle/>
          <a:p>
            <a:pPr defTabSz="685800" eaLnBrk="0" fontAlgn="base" hangingPunct="0">
              <a:spcBef>
                <a:spcPct val="0"/>
              </a:spcBef>
              <a:spcAft>
                <a:spcPct val="0"/>
              </a:spcAft>
              <a:defRPr/>
            </a:pPr>
            <a:fld id="{A52124A5-1B9B-4B07-834C-F8730363EEE2}" type="slidenum">
              <a:rPr lang="en-US" altLang="en-US">
                <a:solidFill>
                  <a:prstClr val="black">
                    <a:tint val="75000"/>
                  </a:prstClr>
                </a:solidFill>
              </a:rPr>
              <a:pPr defTabSz="685800" eaLnBrk="0" fontAlgn="base" hangingPunct="0">
                <a:spcBef>
                  <a:spcPct val="0"/>
                </a:spcBef>
                <a:spcAft>
                  <a:spcPct val="0"/>
                </a:spcAft>
                <a:defRPr/>
              </a:pPr>
              <a:t>52</a:t>
            </a:fld>
            <a:endParaRPr lang="en-US" altLang="en-US">
              <a:solidFill>
                <a:prstClr val="black">
                  <a:tint val="75000"/>
                </a:prstClr>
              </a:solidFill>
            </a:endParaRPr>
          </a:p>
        </p:txBody>
      </p:sp>
      <p:sp>
        <p:nvSpPr>
          <p:cNvPr id="5" name="TextBox 4">
            <a:extLst>
              <a:ext uri="{FF2B5EF4-FFF2-40B4-BE49-F238E27FC236}">
                <a16:creationId xmlns:a16="http://schemas.microsoft.com/office/drawing/2014/main" id="{23D35F49-DB82-0DD3-4F27-4EA820D158C7}"/>
              </a:ext>
            </a:extLst>
          </p:cNvPr>
          <p:cNvSpPr txBox="1"/>
          <p:nvPr/>
        </p:nvSpPr>
        <p:spPr>
          <a:xfrm>
            <a:off x="477627" y="311122"/>
            <a:ext cx="8132973" cy="677108"/>
          </a:xfrm>
          <a:prstGeom prst="rect">
            <a:avLst/>
          </a:prstGeom>
          <a:noFill/>
        </p:spPr>
        <p:txBody>
          <a:bodyPr wrap="square" rtlCol="0">
            <a:spAutoFit/>
          </a:bodyPr>
          <a:lstStyle/>
          <a:p>
            <a:pPr defTabSz="685800" eaLnBrk="0" fontAlgn="base" hangingPunct="0">
              <a:spcBef>
                <a:spcPct val="0"/>
              </a:spcBef>
              <a:spcAft>
                <a:spcPct val="0"/>
              </a:spcAft>
              <a:defRPr/>
            </a:pPr>
            <a:r>
              <a:rPr lang="en-US" sz="3800" b="1" dirty="0">
                <a:solidFill>
                  <a:prstClr val="black"/>
                </a:solidFill>
                <a:latin typeface="Baskerville Old Face" panose="02020602080505020303" pitchFamily="18" charset="0"/>
                <a:cs typeface="Arial" panose="020B0604020202020204" pitchFamily="34" charset="0"/>
              </a:rPr>
              <a:t>Homelessness </a:t>
            </a:r>
          </a:p>
        </p:txBody>
      </p:sp>
    </p:spTree>
    <p:extLst>
      <p:ext uri="{BB962C8B-B14F-4D97-AF65-F5344CB8AC3E}">
        <p14:creationId xmlns:p14="http://schemas.microsoft.com/office/powerpoint/2010/main" val="1079714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08515-F02F-DCA1-1DC2-120A698E4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32B03-7EC6-5B83-EA42-0565C7DF5913}"/>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95C4538F-0D9D-AD40-55E7-A672009A1F48}"/>
              </a:ext>
            </a:extLst>
          </p:cNvPr>
          <p:cNvSpPr>
            <a:spLocks noGrp="1"/>
          </p:cNvSpPr>
          <p:nvPr>
            <p:ph idx="1"/>
          </p:nvPr>
        </p:nvSpPr>
        <p:spPr>
          <a:xfrm>
            <a:off x="838200" y="1514475"/>
            <a:ext cx="10515600" cy="5207000"/>
          </a:xfrm>
        </p:spPr>
        <p:txBody>
          <a:bodyPr>
            <a:normAutofit/>
          </a:bodyPr>
          <a:lstStyle/>
          <a:p>
            <a:pPr algn="ctr"/>
            <a:r>
              <a:rPr lang="en-US" dirty="0"/>
              <a:t>“We are the gateway for veterans—connecting them to trusted resources, proven organizations, and the benefits they deserve. When veterans turn to us, they’re met with guidance they can rely on and support they can trust.”</a:t>
            </a:r>
          </a:p>
          <a:p>
            <a:pPr algn="ctr"/>
            <a:endParaRPr lang="en-US" dirty="0"/>
          </a:p>
          <a:p>
            <a:pPr algn="ctr"/>
            <a:endParaRPr lang="en-US" dirty="0"/>
          </a:p>
          <a:p>
            <a:pPr algn="ctr"/>
            <a:endParaRPr lang="en-US" dirty="0"/>
          </a:p>
          <a:p>
            <a:pPr algn="ctr"/>
            <a:r>
              <a:rPr lang="en-US" dirty="0"/>
              <a:t>No one Does More for Veterans than the VFW</a:t>
            </a:r>
          </a:p>
        </p:txBody>
      </p:sp>
      <p:sp>
        <p:nvSpPr>
          <p:cNvPr id="4" name="Slide Number Placeholder 3">
            <a:extLst>
              <a:ext uri="{FF2B5EF4-FFF2-40B4-BE49-F238E27FC236}">
                <a16:creationId xmlns:a16="http://schemas.microsoft.com/office/drawing/2014/main" id="{40FBCE50-5D0D-1103-8B86-117230BBE419}"/>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3505764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2680-A7AC-4E12-C7C3-2565D22A6750}"/>
              </a:ext>
            </a:extLst>
          </p:cNvPr>
          <p:cNvSpPr>
            <a:spLocks noGrp="1"/>
          </p:cNvSpPr>
          <p:nvPr>
            <p:ph type="title"/>
          </p:nvPr>
        </p:nvSpPr>
        <p:spPr/>
        <p:txBody>
          <a:bodyPr/>
          <a:lstStyle/>
          <a:p>
            <a:r>
              <a:rPr lang="en-US" b="1" dirty="0"/>
              <a:t>Homelessness </a:t>
            </a:r>
          </a:p>
        </p:txBody>
      </p:sp>
      <p:sp>
        <p:nvSpPr>
          <p:cNvPr id="3" name="Content Placeholder 2">
            <a:extLst>
              <a:ext uri="{FF2B5EF4-FFF2-40B4-BE49-F238E27FC236}">
                <a16:creationId xmlns:a16="http://schemas.microsoft.com/office/drawing/2014/main" id="{98D5F274-08BA-1E67-949C-CAD9E24538A1}"/>
              </a:ext>
            </a:extLst>
          </p:cNvPr>
          <p:cNvSpPr>
            <a:spLocks noGrp="1"/>
          </p:cNvSpPr>
          <p:nvPr>
            <p:ph idx="1"/>
          </p:nvPr>
        </p:nvSpPr>
        <p:spPr/>
        <p:txBody>
          <a:bodyPr/>
          <a:lstStyle/>
          <a:p>
            <a:pPr algn="ctr"/>
            <a:r>
              <a:rPr lang="en-US" b="1" dirty="0"/>
              <a:t> 1-877-4AID VET (877-424-3838)</a:t>
            </a:r>
          </a:p>
          <a:p>
            <a:endParaRPr lang="en-US" dirty="0"/>
          </a:p>
        </p:txBody>
      </p:sp>
      <p:sp>
        <p:nvSpPr>
          <p:cNvPr id="4" name="Slide Number Placeholder 3">
            <a:extLst>
              <a:ext uri="{FF2B5EF4-FFF2-40B4-BE49-F238E27FC236}">
                <a16:creationId xmlns:a16="http://schemas.microsoft.com/office/drawing/2014/main" id="{C7F58171-E86C-8583-3E95-E67C9FB2A632}"/>
              </a:ext>
            </a:extLst>
          </p:cNvPr>
          <p:cNvSpPr>
            <a:spLocks noGrp="1"/>
          </p:cNvSpPr>
          <p:nvPr>
            <p:ph type="sldNum" sz="quarter" idx="12"/>
          </p:nvPr>
        </p:nvSpPr>
        <p:spPr/>
        <p:txBody>
          <a:bodyPr/>
          <a:lstStyle/>
          <a:p>
            <a:fld id="{E2FB73DA-5FDE-45B5-BAA4-C61223CC44F6}"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3190256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C858B-5BC7-F128-4AAE-6421DDBCF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F19B81-13A3-F9A1-BEFE-92C23A5754FA}"/>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VFW Programs VAVS</a:t>
            </a:r>
          </a:p>
        </p:txBody>
      </p:sp>
      <p:sp>
        <p:nvSpPr>
          <p:cNvPr id="19459" name="Content Placeholder 2">
            <a:extLst>
              <a:ext uri="{FF2B5EF4-FFF2-40B4-BE49-F238E27FC236}">
                <a16:creationId xmlns:a16="http://schemas.microsoft.com/office/drawing/2014/main" id="{39846753-CCEE-54B1-F580-52551090970B}"/>
              </a:ext>
            </a:extLst>
          </p:cNvPr>
          <p:cNvSpPr>
            <a:spLocks noGrp="1"/>
          </p:cNvSpPr>
          <p:nvPr>
            <p:ph idx="1"/>
          </p:nvPr>
        </p:nvSpPr>
        <p:spPr>
          <a:xfrm>
            <a:off x="633044" y="1632190"/>
            <a:ext cx="10937631" cy="4351338"/>
          </a:xfrm>
        </p:spPr>
        <p:txBody>
          <a:bodyPr>
            <a:noAutofit/>
          </a:bodyPr>
          <a:lstStyle/>
          <a:p>
            <a:pPr marL="0" indent="0">
              <a:buNone/>
            </a:pPr>
            <a:r>
              <a:rPr lang="en-US" altLang="en-US" b="1" dirty="0"/>
              <a:t>VA Volunteer Services (VAVS)</a:t>
            </a:r>
          </a:p>
          <a:p>
            <a:pPr marL="0" indent="0">
              <a:buNone/>
            </a:pPr>
            <a:endParaRPr lang="en-US" altLang="en-US" b="1" dirty="0"/>
          </a:p>
          <a:p>
            <a:pPr marL="0" indent="0">
              <a:buNone/>
            </a:pPr>
            <a:r>
              <a:rPr lang="en-US" altLang="en-US" dirty="0"/>
              <a:t>VAVS is a program that coordinates volunteer efforts to provide assistance and support to veterans receiving care at VA medical facilities across the United States. VAVS volunteers play a crucial role in enhancing the quality of life for veterans and helping to meet their needs during their time at VA facilities.</a:t>
            </a:r>
          </a:p>
          <a:p>
            <a:pPr marL="0" indent="0">
              <a:buNone/>
            </a:pPr>
            <a:r>
              <a:rPr lang="en-US" altLang="en-US" dirty="0"/>
              <a:t>To sign up for VAVS visit VA’s website </a:t>
            </a:r>
            <a:r>
              <a:rPr lang="en-US" altLang="en-US" dirty="0">
                <a:hlinkClick r:id="rId3"/>
              </a:rPr>
              <a:t>here</a:t>
            </a:r>
            <a:endParaRPr lang="en-US" altLang="en-US" dirty="0"/>
          </a:p>
          <a:p>
            <a:pPr marL="0" indent="0">
              <a:buNone/>
            </a:pPr>
            <a:r>
              <a:rPr lang="en-US" altLang="en-US" dirty="0"/>
              <a:t>For additional questions on VAVS please email Katherine Cassell, Assistant Director for Healthcare Policy at </a:t>
            </a:r>
            <a:r>
              <a:rPr lang="en-US" altLang="en-US" dirty="0">
                <a:hlinkClick r:id="rId4"/>
              </a:rPr>
              <a:t>Kcassell@vfw.org</a:t>
            </a:r>
            <a:r>
              <a:rPr lang="en-US" altLang="en-US" dirty="0"/>
              <a:t> </a:t>
            </a:r>
          </a:p>
          <a:p>
            <a:pPr marL="0" indent="0">
              <a:buNone/>
            </a:pPr>
            <a:endParaRPr lang="en-US" altLang="en-US" dirty="0"/>
          </a:p>
          <a:p>
            <a:pPr marL="0" indent="0">
              <a:buNone/>
            </a:pPr>
            <a:endParaRPr lang="en-US" altLang="en-US" dirty="0"/>
          </a:p>
        </p:txBody>
      </p:sp>
      <p:sp>
        <p:nvSpPr>
          <p:cNvPr id="3" name="Slide Number Placeholder 2">
            <a:extLst>
              <a:ext uri="{FF2B5EF4-FFF2-40B4-BE49-F238E27FC236}">
                <a16:creationId xmlns:a16="http://schemas.microsoft.com/office/drawing/2014/main" id="{1DA87186-E19D-9FB7-FB3F-19CE2874770E}"/>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42466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905" y="2397948"/>
            <a:ext cx="7399422" cy="1077218"/>
          </a:xfrm>
          <a:prstGeom prst="rect">
            <a:avLst/>
          </a:prstGeom>
          <a:noFill/>
        </p:spPr>
        <p:txBody>
          <a:bodyPr wrap="square" rtlCol="0">
            <a:spAutoFit/>
          </a:bodyPr>
          <a:lstStyle/>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Questions?</a:t>
            </a:r>
            <a:br>
              <a:rPr lang="en-US" sz="2400" b="1" dirty="0">
                <a:solidFill>
                  <a:prstClr val="black"/>
                </a:solidFill>
                <a:latin typeface="Times New Roman" panose="02020603050405020304" pitchFamily="18" charset="0"/>
                <a:cs typeface="Times New Roman" panose="02020603050405020304" pitchFamily="18" charset="0"/>
              </a:rPr>
            </a:b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4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3BD1A-81C4-918F-BF79-3665169CD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661CE-7BD1-C051-E6C3-D5E5659A4199}"/>
              </a:ext>
            </a:extLst>
          </p:cNvPr>
          <p:cNvSpPr>
            <a:spLocks noGrp="1"/>
          </p:cNvSpPr>
          <p:nvPr>
            <p:ph type="title"/>
          </p:nvPr>
        </p:nvSpPr>
        <p:spPr>
          <a:xfrm>
            <a:off x="133403" y="82552"/>
            <a:ext cx="9960166" cy="1060450"/>
          </a:xfrm>
        </p:spPr>
        <p:txBody>
          <a:bodyPr>
            <a:normAutofit fontScale="90000"/>
          </a:bodyPr>
          <a:lstStyle/>
          <a:p>
            <a:pPr>
              <a:defRPr/>
            </a:pPr>
            <a:r>
              <a:rPr lang="en-US" sz="3600" b="1" dirty="0">
                <a:latin typeface="Times New Roman" panose="02020603050405020304" pitchFamily="18" charset="0"/>
                <a:cs typeface="Times New Roman" panose="02020603050405020304" pitchFamily="18" charset="0"/>
              </a:rPr>
              <a:t>Difference between a PBA and an                                Accredited Rep</a:t>
            </a:r>
          </a:p>
        </p:txBody>
      </p:sp>
      <p:sp>
        <p:nvSpPr>
          <p:cNvPr id="3" name="Slide Number Placeholder 2">
            <a:extLst>
              <a:ext uri="{FF2B5EF4-FFF2-40B4-BE49-F238E27FC236}">
                <a16:creationId xmlns:a16="http://schemas.microsoft.com/office/drawing/2014/main" id="{1455693C-8BCD-C3FC-CE68-6A987BEC28E6}"/>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5C27764-AB41-D8D8-4C09-248E1B14A9BB}"/>
              </a:ext>
            </a:extLst>
          </p:cNvPr>
          <p:cNvGraphicFramePr>
            <a:graphicFrameLocks noGrp="1"/>
          </p:cNvGraphicFramePr>
          <p:nvPr>
            <p:extLst>
              <p:ext uri="{D42A27DB-BD31-4B8C-83A1-F6EECF244321}">
                <p14:modId xmlns:p14="http://schemas.microsoft.com/office/powerpoint/2010/main" val="3525522413"/>
              </p:ext>
            </p:extLst>
          </p:nvPr>
        </p:nvGraphicFramePr>
        <p:xfrm>
          <a:off x="247121" y="1670539"/>
          <a:ext cx="11753796" cy="4150360"/>
        </p:xfrm>
        <a:graphic>
          <a:graphicData uri="http://schemas.openxmlformats.org/drawingml/2006/table">
            <a:tbl>
              <a:tblPr firstRow="1" bandRow="1">
                <a:tableStyleId>{073A0DAA-6AF3-43AB-8588-CEC1D06C72B9}</a:tableStyleId>
              </a:tblPr>
              <a:tblGrid>
                <a:gridCol w="7058706">
                  <a:extLst>
                    <a:ext uri="{9D8B030D-6E8A-4147-A177-3AD203B41FA5}">
                      <a16:colId xmlns:a16="http://schemas.microsoft.com/office/drawing/2014/main" val="268388968"/>
                    </a:ext>
                  </a:extLst>
                </a:gridCol>
                <a:gridCol w="2198077">
                  <a:extLst>
                    <a:ext uri="{9D8B030D-6E8A-4147-A177-3AD203B41FA5}">
                      <a16:colId xmlns:a16="http://schemas.microsoft.com/office/drawing/2014/main" val="1644011059"/>
                    </a:ext>
                  </a:extLst>
                </a:gridCol>
                <a:gridCol w="2497013">
                  <a:extLst>
                    <a:ext uri="{9D8B030D-6E8A-4147-A177-3AD203B41FA5}">
                      <a16:colId xmlns:a16="http://schemas.microsoft.com/office/drawing/2014/main" val="1969667224"/>
                    </a:ext>
                  </a:extLst>
                </a:gridCol>
              </a:tblGrid>
              <a:tr h="370840">
                <a:tc>
                  <a:txBody>
                    <a:bodyPr/>
                    <a:lstStyle/>
                    <a:p>
                      <a:r>
                        <a:rPr lang="en-US" dirty="0">
                          <a:latin typeface="Times New Roman" panose="02020603050405020304" pitchFamily="18" charset="0"/>
                          <a:cs typeface="Times New Roman" panose="02020603050405020304" pitchFamily="18" charset="0"/>
                        </a:rPr>
                        <a:t>Action </a:t>
                      </a:r>
                    </a:p>
                  </a:txBody>
                  <a:tcPr>
                    <a:solidFill>
                      <a:srgbClr val="991A1E"/>
                    </a:solidFill>
                  </a:tcPr>
                </a:tc>
                <a:tc>
                  <a:txBody>
                    <a:bodyPr/>
                    <a:lstStyle/>
                    <a:p>
                      <a:r>
                        <a:rPr lang="en-US" dirty="0">
                          <a:latin typeface="Times New Roman" panose="02020603050405020304" pitchFamily="18" charset="0"/>
                          <a:cs typeface="Times New Roman" panose="02020603050405020304" pitchFamily="18" charset="0"/>
                        </a:rPr>
                        <a:t>PBA</a:t>
                      </a:r>
                    </a:p>
                  </a:txBody>
                  <a:tcPr>
                    <a:solidFill>
                      <a:srgbClr val="991A1E"/>
                    </a:solidFill>
                  </a:tcPr>
                </a:tc>
                <a:tc>
                  <a:txBody>
                    <a:bodyPr/>
                    <a:lstStyle/>
                    <a:p>
                      <a:r>
                        <a:rPr lang="en-US" dirty="0">
                          <a:latin typeface="Times New Roman" panose="02020603050405020304" pitchFamily="18" charset="0"/>
                          <a:cs typeface="Times New Roman" panose="02020603050405020304" pitchFamily="18" charset="0"/>
                        </a:rPr>
                        <a:t>Accredited Rep</a:t>
                      </a:r>
                    </a:p>
                  </a:txBody>
                  <a:tcPr>
                    <a:solidFill>
                      <a:srgbClr val="991A1E"/>
                    </a:solidFill>
                  </a:tcPr>
                </a:tc>
                <a:extLst>
                  <a:ext uri="{0D108BD9-81ED-4DB2-BD59-A6C34878D82A}">
                    <a16:rowId xmlns:a16="http://schemas.microsoft.com/office/drawing/2014/main" val="1623650984"/>
                  </a:ext>
                </a:extLst>
              </a:tr>
              <a:tr h="370840">
                <a:tc>
                  <a:txBody>
                    <a:bodyPr/>
                    <a:lstStyle/>
                    <a:p>
                      <a:r>
                        <a:rPr lang="en-US" sz="2000" b="1" dirty="0">
                          <a:latin typeface="Times New Roman" panose="02020603050405020304" pitchFamily="18" charset="0"/>
                          <a:cs typeface="Times New Roman" panose="02020603050405020304" pitchFamily="18" charset="0"/>
                        </a:rPr>
                        <a:t>Provide general advice/guidance concerning VA benefits </a:t>
                      </a:r>
                    </a:p>
                  </a:txBody>
                  <a:tcPr/>
                </a:tc>
                <a:tc>
                  <a:txBody>
                    <a:bodyPr/>
                    <a:lstStyle/>
                    <a:p>
                      <a:pPr algn="ctr"/>
                      <a:r>
                        <a:rPr lang="en-US" sz="2000" b="1" dirty="0">
                          <a:latin typeface="Times New Roman" panose="02020603050405020304" pitchFamily="18" charset="0"/>
                          <a:cs typeface="Times New Roman" panose="02020603050405020304" pitchFamily="18" charset="0"/>
                        </a:rPr>
                        <a:t>X</a:t>
                      </a:r>
                    </a:p>
                  </a:txBody>
                  <a:tcPr/>
                </a:tc>
                <a:tc>
                  <a:txBody>
                    <a:bodyPr/>
                    <a:lstStyle/>
                    <a:p>
                      <a:pPr algn="ctr"/>
                      <a:r>
                        <a:rPr lang="en-US" sz="2000" b="1" dirty="0">
                          <a:latin typeface="Times New Roman" panose="02020603050405020304" pitchFamily="18" charset="0"/>
                          <a:cs typeface="Times New Roman" panose="02020603050405020304" pitchFamily="18" charset="0"/>
                        </a:rPr>
                        <a:t>X</a:t>
                      </a:r>
                    </a:p>
                  </a:txBody>
                  <a:tcPr/>
                </a:tc>
                <a:extLst>
                  <a:ext uri="{0D108BD9-81ED-4DB2-BD59-A6C34878D82A}">
                    <a16:rowId xmlns:a16="http://schemas.microsoft.com/office/drawing/2014/main" val="4089944566"/>
                  </a:ext>
                </a:extLst>
              </a:tr>
              <a:tr h="370840">
                <a:tc>
                  <a:txBody>
                    <a:bodyPr/>
                    <a:lstStyle/>
                    <a:p>
                      <a:r>
                        <a:rPr lang="en-US" sz="2000" b="1" dirty="0">
                          <a:latin typeface="Times New Roman" panose="02020603050405020304" pitchFamily="18" charset="0"/>
                          <a:cs typeface="Times New Roman" panose="02020603050405020304" pitchFamily="18" charset="0"/>
                        </a:rPr>
                        <a:t>Provide advice and assistance with obtaining state or local benefits</a:t>
                      </a:r>
                    </a:p>
                  </a:txBody>
                  <a:tcPr/>
                </a:tc>
                <a:tc>
                  <a:txBody>
                    <a:bodyPr/>
                    <a:lstStyle/>
                    <a:p>
                      <a:pPr algn="ctr"/>
                      <a:r>
                        <a:rPr lang="en-US" sz="2000" b="1" dirty="0">
                          <a:latin typeface="Times New Roman" panose="02020603050405020304" pitchFamily="18" charset="0"/>
                          <a:cs typeface="Times New Roman" panose="02020603050405020304" pitchFamily="18" charset="0"/>
                        </a:rPr>
                        <a:t>X</a:t>
                      </a:r>
                    </a:p>
                  </a:txBody>
                  <a:tcPr/>
                </a:tc>
                <a:tc>
                  <a:txBody>
                    <a:bodyPr/>
                    <a:lstStyle/>
                    <a:p>
                      <a:pPr algn="ctr"/>
                      <a:r>
                        <a:rPr lang="en-US" sz="2000" b="1" dirty="0">
                          <a:latin typeface="Times New Roman" panose="02020603050405020304" pitchFamily="18" charset="0"/>
                          <a:cs typeface="Times New Roman" panose="02020603050405020304" pitchFamily="18" charset="0"/>
                        </a:rPr>
                        <a:t>X</a:t>
                      </a:r>
                    </a:p>
                  </a:txBody>
                  <a:tcPr/>
                </a:tc>
                <a:extLst>
                  <a:ext uri="{0D108BD9-81ED-4DB2-BD59-A6C34878D82A}">
                    <a16:rowId xmlns:a16="http://schemas.microsoft.com/office/drawing/2014/main" val="1900785235"/>
                  </a:ext>
                </a:extLst>
              </a:tr>
              <a:tr h="370840">
                <a:tc>
                  <a:txBody>
                    <a:bodyPr/>
                    <a:lstStyle/>
                    <a:p>
                      <a:r>
                        <a:rPr lang="en-US" sz="2000" b="1" dirty="0">
                          <a:latin typeface="Times New Roman" panose="02020603050405020304" pitchFamily="18" charset="0"/>
                          <a:cs typeface="Times New Roman" panose="02020603050405020304" pitchFamily="18" charset="0"/>
                        </a:rPr>
                        <a:t>Help the veteran/claimant complete forms</a:t>
                      </a:r>
                    </a:p>
                  </a:txBody>
                  <a:tcPr/>
                </a:tc>
                <a:tc>
                  <a:txBody>
                    <a:bodyPr/>
                    <a:lstStyle/>
                    <a:p>
                      <a:pPr algn="ctr"/>
                      <a:endParaRPr lang="en-US" sz="2000" b="1">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X</a:t>
                      </a:r>
                    </a:p>
                  </a:txBody>
                  <a:tcPr/>
                </a:tc>
                <a:extLst>
                  <a:ext uri="{0D108BD9-81ED-4DB2-BD59-A6C34878D82A}">
                    <a16:rowId xmlns:a16="http://schemas.microsoft.com/office/drawing/2014/main" val="673796645"/>
                  </a:ext>
                </a:extLst>
              </a:tr>
              <a:tr h="370840">
                <a:tc>
                  <a:txBody>
                    <a:bodyPr/>
                    <a:lstStyle/>
                    <a:p>
                      <a:r>
                        <a:rPr lang="en-US" sz="2000" b="1" dirty="0">
                          <a:latin typeface="Times New Roman" panose="02020603050405020304" pitchFamily="18" charset="0"/>
                          <a:cs typeface="Times New Roman" panose="02020603050405020304" pitchFamily="18" charset="0"/>
                        </a:rPr>
                        <a:t>Sign VA Form 21-22</a:t>
                      </a:r>
                    </a:p>
                  </a:txBody>
                  <a:tcPr/>
                </a:tc>
                <a:tc>
                  <a:txBody>
                    <a:bodyPr/>
                    <a:lstStyle/>
                    <a:p>
                      <a:pPr algn="ct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X</a:t>
                      </a:r>
                    </a:p>
                  </a:txBody>
                  <a:tcPr/>
                </a:tc>
                <a:extLst>
                  <a:ext uri="{0D108BD9-81ED-4DB2-BD59-A6C34878D82A}">
                    <a16:rowId xmlns:a16="http://schemas.microsoft.com/office/drawing/2014/main" val="256802773"/>
                  </a:ext>
                </a:extLst>
              </a:tr>
              <a:tr h="370840">
                <a:tc>
                  <a:txBody>
                    <a:bodyPr/>
                    <a:lstStyle/>
                    <a:p>
                      <a:r>
                        <a:rPr lang="en-US" sz="2000" b="1" dirty="0">
                          <a:latin typeface="Times New Roman" panose="02020603050405020304" pitchFamily="18" charset="0"/>
                          <a:cs typeface="Times New Roman" panose="02020603050405020304" pitchFamily="18" charset="0"/>
                        </a:rPr>
                        <a:t>Represent Claimants at VA hearings</a:t>
                      </a:r>
                    </a:p>
                  </a:txBody>
                  <a:tcPr/>
                </a:tc>
                <a:tc>
                  <a:txBody>
                    <a:bodyPr/>
                    <a:lstStyle/>
                    <a:p>
                      <a:pPr algn="ct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X</a:t>
                      </a:r>
                    </a:p>
                  </a:txBody>
                  <a:tcPr/>
                </a:tc>
                <a:extLst>
                  <a:ext uri="{0D108BD9-81ED-4DB2-BD59-A6C34878D82A}">
                    <a16:rowId xmlns:a16="http://schemas.microsoft.com/office/drawing/2014/main" val="200379522"/>
                  </a:ext>
                </a:extLst>
              </a:tr>
              <a:tr h="370840">
                <a:tc>
                  <a:txBody>
                    <a:bodyPr/>
                    <a:lstStyle/>
                    <a:p>
                      <a:r>
                        <a:rPr lang="en-US" sz="2000" b="1" dirty="0">
                          <a:latin typeface="Times New Roman" panose="02020603050405020304" pitchFamily="18" charset="0"/>
                          <a:cs typeface="Times New Roman" panose="02020603050405020304" pitchFamily="18" charset="0"/>
                        </a:rPr>
                        <a:t>Request status from VA and speak to VA on the veteran’s behalf</a:t>
                      </a:r>
                    </a:p>
                  </a:txBody>
                  <a:tcPr/>
                </a:tc>
                <a:tc>
                  <a:txBody>
                    <a:bodyPr/>
                    <a:lstStyle/>
                    <a:p>
                      <a:pPr algn="ct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X</a:t>
                      </a:r>
                    </a:p>
                  </a:txBody>
                  <a:tcPr/>
                </a:tc>
                <a:extLst>
                  <a:ext uri="{0D108BD9-81ED-4DB2-BD59-A6C34878D82A}">
                    <a16:rowId xmlns:a16="http://schemas.microsoft.com/office/drawing/2014/main" val="97863864"/>
                  </a:ext>
                </a:extLst>
              </a:tr>
              <a:tr h="370840">
                <a:tc>
                  <a:txBody>
                    <a:bodyPr/>
                    <a:lstStyle/>
                    <a:p>
                      <a:r>
                        <a:rPr lang="en-US" sz="2000" b="1" dirty="0">
                          <a:latin typeface="Times New Roman" panose="02020603050405020304" pitchFamily="18" charset="0"/>
                          <a:cs typeface="Times New Roman" panose="02020603050405020304" pitchFamily="18" charset="0"/>
                        </a:rPr>
                        <a:t>Accept/Submit PII and VA Forms</a:t>
                      </a:r>
                    </a:p>
                  </a:txBody>
                  <a:tcPr/>
                </a:tc>
                <a:tc>
                  <a:txBody>
                    <a:bodyPr/>
                    <a:lstStyle/>
                    <a:p>
                      <a:pPr algn="ct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X</a:t>
                      </a:r>
                    </a:p>
                  </a:txBody>
                  <a:tcPr/>
                </a:tc>
                <a:extLst>
                  <a:ext uri="{0D108BD9-81ED-4DB2-BD59-A6C34878D82A}">
                    <a16:rowId xmlns:a16="http://schemas.microsoft.com/office/drawing/2014/main" val="1090739729"/>
                  </a:ext>
                </a:extLst>
              </a:tr>
              <a:tr h="370840">
                <a:tc>
                  <a:txBody>
                    <a:bodyPr/>
                    <a:lstStyle/>
                    <a:p>
                      <a:r>
                        <a:rPr lang="en-US" sz="2000" b="1" dirty="0">
                          <a:latin typeface="Times New Roman" panose="02020603050405020304" pitchFamily="18" charset="0"/>
                          <a:cs typeface="Times New Roman" panose="02020603050405020304" pitchFamily="18" charset="0"/>
                        </a:rPr>
                        <a:t>Sign forms on behalf of Claimant</a:t>
                      </a:r>
                    </a:p>
                  </a:txBody>
                  <a:tcPr/>
                </a:tc>
                <a:tc>
                  <a:txBody>
                    <a:bodyPr/>
                    <a:lstStyle/>
                    <a:p>
                      <a:pPr algn="ctr"/>
                      <a:endParaRPr lang="en-US" sz="2000" b="1">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X</a:t>
                      </a:r>
                    </a:p>
                  </a:txBody>
                  <a:tcPr/>
                </a:tc>
                <a:extLst>
                  <a:ext uri="{0D108BD9-81ED-4DB2-BD59-A6C34878D82A}">
                    <a16:rowId xmlns:a16="http://schemas.microsoft.com/office/drawing/2014/main" val="2348990451"/>
                  </a:ext>
                </a:extLst>
              </a:tr>
            </a:tbl>
          </a:graphicData>
        </a:graphic>
      </p:graphicFrame>
    </p:spTree>
    <p:extLst>
      <p:ext uri="{BB962C8B-B14F-4D97-AF65-F5344CB8AC3E}">
        <p14:creationId xmlns:p14="http://schemas.microsoft.com/office/powerpoint/2010/main" val="135058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87148-030D-85BF-F102-B0CC0B3F2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86525-2B30-6AB7-23E8-B7535D374719}"/>
              </a:ext>
            </a:extLst>
          </p:cNvPr>
          <p:cNvSpPr>
            <a:spLocks noGrp="1"/>
          </p:cNvSpPr>
          <p:nvPr>
            <p:ph type="title"/>
          </p:nvPr>
        </p:nvSpPr>
        <p:spPr>
          <a:xfrm>
            <a:off x="133403" y="82552"/>
            <a:ext cx="7543800" cy="1060450"/>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Types of Discharges</a:t>
            </a:r>
          </a:p>
        </p:txBody>
      </p:sp>
      <p:graphicFrame>
        <p:nvGraphicFramePr>
          <p:cNvPr id="5" name="Content Placeholder 4">
            <a:extLst>
              <a:ext uri="{FF2B5EF4-FFF2-40B4-BE49-F238E27FC236}">
                <a16:creationId xmlns:a16="http://schemas.microsoft.com/office/drawing/2014/main" id="{AD01F14D-0347-B7AB-7862-C355D8712CD5}"/>
              </a:ext>
            </a:extLst>
          </p:cNvPr>
          <p:cNvGraphicFramePr>
            <a:graphicFrameLocks noGrp="1"/>
          </p:cNvGraphicFramePr>
          <p:nvPr>
            <p:ph idx="1"/>
          </p:nvPr>
        </p:nvGraphicFramePr>
        <p:xfrm>
          <a:off x="580291" y="1652954"/>
          <a:ext cx="11043140" cy="4484078"/>
        </p:xfrm>
        <a:graphic>
          <a:graphicData uri="http://schemas.openxmlformats.org/drawingml/2006/table">
            <a:tbl>
              <a:tblPr firstRow="1" bandRow="1">
                <a:tableStyleId>{073A0DAA-6AF3-43AB-8588-CEC1D06C72B9}</a:tableStyleId>
              </a:tblPr>
              <a:tblGrid>
                <a:gridCol w="5521570">
                  <a:extLst>
                    <a:ext uri="{9D8B030D-6E8A-4147-A177-3AD203B41FA5}">
                      <a16:colId xmlns:a16="http://schemas.microsoft.com/office/drawing/2014/main" val="3344389875"/>
                    </a:ext>
                  </a:extLst>
                </a:gridCol>
                <a:gridCol w="5521570">
                  <a:extLst>
                    <a:ext uri="{9D8B030D-6E8A-4147-A177-3AD203B41FA5}">
                      <a16:colId xmlns:a16="http://schemas.microsoft.com/office/drawing/2014/main" val="1387122753"/>
                    </a:ext>
                  </a:extLst>
                </a:gridCol>
              </a:tblGrid>
              <a:tr h="435113">
                <a:tc>
                  <a:txBody>
                    <a:bodyPr/>
                    <a:lstStyle/>
                    <a:p>
                      <a:r>
                        <a:rPr lang="en-US" b="1" dirty="0">
                          <a:latin typeface="Times New Roman" panose="02020603050405020304" pitchFamily="18" charset="0"/>
                          <a:cs typeface="Times New Roman" panose="02020603050405020304" pitchFamily="18" charset="0"/>
                        </a:rPr>
                        <a:t>Discharge</a:t>
                      </a:r>
                    </a:p>
                  </a:txBody>
                  <a:tcPr>
                    <a:solidFill>
                      <a:srgbClr val="991A1E"/>
                    </a:solidFill>
                  </a:tcPr>
                </a:tc>
                <a:tc>
                  <a:txBody>
                    <a:bodyPr/>
                    <a:lstStyle/>
                    <a:p>
                      <a:r>
                        <a:rPr lang="en-US" dirty="0">
                          <a:latin typeface="Times New Roman" panose="02020603050405020304" pitchFamily="18" charset="0"/>
                          <a:cs typeface="Times New Roman" panose="02020603050405020304" pitchFamily="18" charset="0"/>
                        </a:rPr>
                        <a:t>Overview</a:t>
                      </a:r>
                    </a:p>
                  </a:txBody>
                  <a:tcPr>
                    <a:solidFill>
                      <a:srgbClr val="991A1E"/>
                    </a:solidFill>
                  </a:tcPr>
                </a:tc>
                <a:extLst>
                  <a:ext uri="{0D108BD9-81ED-4DB2-BD59-A6C34878D82A}">
                    <a16:rowId xmlns:a16="http://schemas.microsoft.com/office/drawing/2014/main" val="4283149145"/>
                  </a:ext>
                </a:extLst>
              </a:tr>
              <a:tr h="441156">
                <a:tc>
                  <a:txBody>
                    <a:bodyPr/>
                    <a:lstStyle/>
                    <a:p>
                      <a:r>
                        <a:rPr lang="en-US" b="1" dirty="0">
                          <a:latin typeface="Times New Roman" panose="02020603050405020304" pitchFamily="18" charset="0"/>
                          <a:cs typeface="Times New Roman" panose="02020603050405020304" pitchFamily="18" charset="0"/>
                        </a:rPr>
                        <a:t>Honorable</a:t>
                      </a:r>
                    </a:p>
                  </a:txBody>
                  <a:tcPr/>
                </a:tc>
                <a:tc>
                  <a:txBody>
                    <a:bodyPr/>
                    <a:lstStyle/>
                    <a:p>
                      <a:r>
                        <a:rPr lang="en-US" dirty="0">
                          <a:latin typeface="Times New Roman" panose="02020603050405020304" pitchFamily="18" charset="0"/>
                          <a:cs typeface="Times New Roman" panose="02020603050405020304" pitchFamily="18" charset="0"/>
                        </a:rPr>
                        <a:t>All veteran and military benefits</a:t>
                      </a:r>
                    </a:p>
                  </a:txBody>
                  <a:tcPr/>
                </a:tc>
                <a:extLst>
                  <a:ext uri="{0D108BD9-81ED-4DB2-BD59-A6C34878D82A}">
                    <a16:rowId xmlns:a16="http://schemas.microsoft.com/office/drawing/2014/main" val="1756774248"/>
                  </a:ext>
                </a:extLst>
              </a:tr>
              <a:tr h="441156">
                <a:tc>
                  <a:txBody>
                    <a:bodyPr/>
                    <a:lstStyle/>
                    <a:p>
                      <a:r>
                        <a:rPr lang="en-US" b="1" dirty="0">
                          <a:latin typeface="Times New Roman" panose="02020603050405020304" pitchFamily="18" charset="0"/>
                          <a:cs typeface="Times New Roman" panose="02020603050405020304" pitchFamily="18" charset="0"/>
                        </a:rPr>
                        <a:t>General Discharge Under Honorable Conditions </a:t>
                      </a:r>
                    </a:p>
                  </a:txBody>
                  <a:tcPr/>
                </a:tc>
                <a:tc>
                  <a:txBody>
                    <a:bodyPr/>
                    <a:lstStyle/>
                    <a:p>
                      <a:r>
                        <a:rPr lang="en-US" dirty="0">
                          <a:latin typeface="Times New Roman" panose="02020603050405020304" pitchFamily="18" charset="0"/>
                          <a:cs typeface="Times New Roman" panose="02020603050405020304" pitchFamily="18" charset="0"/>
                        </a:rPr>
                        <a:t>Most veteran and military benefits except for GI Bill</a:t>
                      </a:r>
                    </a:p>
                  </a:txBody>
                  <a:tcPr/>
                </a:tc>
                <a:extLst>
                  <a:ext uri="{0D108BD9-81ED-4DB2-BD59-A6C34878D82A}">
                    <a16:rowId xmlns:a16="http://schemas.microsoft.com/office/drawing/2014/main" val="3434428323"/>
                  </a:ext>
                </a:extLst>
              </a:tr>
              <a:tr h="441156">
                <a:tc>
                  <a:txBody>
                    <a:bodyPr/>
                    <a:lstStyle/>
                    <a:p>
                      <a:r>
                        <a:rPr lang="en-US" b="1" dirty="0">
                          <a:latin typeface="Times New Roman" panose="02020603050405020304" pitchFamily="18" charset="0"/>
                          <a:cs typeface="Times New Roman" panose="02020603050405020304" pitchFamily="18" charset="0"/>
                        </a:rPr>
                        <a:t>Other Than Honorable Conditions Discharge (OTH) </a:t>
                      </a:r>
                    </a:p>
                  </a:txBody>
                  <a:tcPr/>
                </a:tc>
                <a:tc>
                  <a:txBody>
                    <a:bodyPr/>
                    <a:lstStyle/>
                    <a:p>
                      <a:r>
                        <a:rPr lang="en-US" dirty="0">
                          <a:latin typeface="Times New Roman" panose="02020603050405020304" pitchFamily="18" charset="0"/>
                          <a:cs typeface="Times New Roman" panose="02020603050405020304" pitchFamily="18" charset="0"/>
                        </a:rPr>
                        <a:t>VA will determine if eligible for any benefits</a:t>
                      </a:r>
                    </a:p>
                  </a:txBody>
                  <a:tcPr/>
                </a:tc>
                <a:extLst>
                  <a:ext uri="{0D108BD9-81ED-4DB2-BD59-A6C34878D82A}">
                    <a16:rowId xmlns:a16="http://schemas.microsoft.com/office/drawing/2014/main" val="1479833163"/>
                  </a:ext>
                </a:extLst>
              </a:tr>
              <a:tr h="441156">
                <a:tc>
                  <a:txBody>
                    <a:bodyPr/>
                    <a:lstStyle/>
                    <a:p>
                      <a:r>
                        <a:rPr lang="en-US" b="1" dirty="0">
                          <a:latin typeface="Times New Roman" panose="02020603050405020304" pitchFamily="18" charset="0"/>
                          <a:cs typeface="Times New Roman" panose="02020603050405020304" pitchFamily="18" charset="0"/>
                        </a:rPr>
                        <a:t>Bad Conduct Discharge (BCD) </a:t>
                      </a:r>
                    </a:p>
                  </a:txBody>
                  <a:tcPr/>
                </a:tc>
                <a:tc>
                  <a:txBody>
                    <a:bodyPr/>
                    <a:lstStyle/>
                    <a:p>
                      <a:r>
                        <a:rPr lang="en-US" dirty="0">
                          <a:latin typeface="Times New Roman" panose="02020603050405020304" pitchFamily="18" charset="0"/>
                          <a:cs typeface="Times New Roman" panose="02020603050405020304" pitchFamily="18" charset="0"/>
                        </a:rPr>
                        <a:t>VA will determine if eligible for any benefits</a:t>
                      </a:r>
                    </a:p>
                  </a:txBody>
                  <a:tcPr/>
                </a:tc>
                <a:extLst>
                  <a:ext uri="{0D108BD9-81ED-4DB2-BD59-A6C34878D82A}">
                    <a16:rowId xmlns:a16="http://schemas.microsoft.com/office/drawing/2014/main" val="4167880502"/>
                  </a:ext>
                </a:extLst>
              </a:tr>
              <a:tr h="761447">
                <a:tc>
                  <a:txBody>
                    <a:bodyPr/>
                    <a:lstStyle/>
                    <a:p>
                      <a:r>
                        <a:rPr lang="en-US" b="1" dirty="0">
                          <a:latin typeface="Times New Roman" panose="02020603050405020304" pitchFamily="18" charset="0"/>
                          <a:cs typeface="Times New Roman" panose="02020603050405020304" pitchFamily="18" charset="0"/>
                        </a:rPr>
                        <a:t>Dishonorable Discharge </a:t>
                      </a:r>
                    </a:p>
                  </a:txBody>
                  <a:tcPr/>
                </a:tc>
                <a:tc>
                  <a:txBody>
                    <a:bodyPr/>
                    <a:lstStyle/>
                    <a:p>
                      <a:r>
                        <a:rPr lang="en-US" dirty="0">
                          <a:latin typeface="Times New Roman" panose="02020603050405020304" pitchFamily="18" charset="0"/>
                          <a:cs typeface="Times New Roman" panose="02020603050405020304" pitchFamily="18" charset="0"/>
                        </a:rPr>
                        <a:t>No veteran or military benefits except mental health treatment</a:t>
                      </a:r>
                    </a:p>
                  </a:txBody>
                  <a:tcPr/>
                </a:tc>
                <a:extLst>
                  <a:ext uri="{0D108BD9-81ED-4DB2-BD59-A6C34878D82A}">
                    <a16:rowId xmlns:a16="http://schemas.microsoft.com/office/drawing/2014/main" val="1477005519"/>
                  </a:ext>
                </a:extLst>
              </a:tr>
              <a:tr h="761447">
                <a:tc>
                  <a:txBody>
                    <a:bodyPr/>
                    <a:lstStyle/>
                    <a:p>
                      <a:r>
                        <a:rPr lang="en-US" b="1" dirty="0">
                          <a:latin typeface="Times New Roman" panose="02020603050405020304" pitchFamily="18" charset="0"/>
                          <a:cs typeface="Times New Roman" panose="02020603050405020304" pitchFamily="18" charset="0"/>
                        </a:rPr>
                        <a:t>Officer Dismissal </a:t>
                      </a:r>
                    </a:p>
                  </a:txBody>
                  <a:tcPr/>
                </a:tc>
                <a:tc>
                  <a:txBody>
                    <a:bodyPr/>
                    <a:lstStyle/>
                    <a:p>
                      <a:r>
                        <a:rPr lang="en-US" dirty="0">
                          <a:latin typeface="Times New Roman" panose="02020603050405020304" pitchFamily="18" charset="0"/>
                          <a:cs typeface="Times New Roman" panose="02020603050405020304" pitchFamily="18" charset="0"/>
                        </a:rPr>
                        <a:t>Commissioned officers may receive a dismissal notice which is the same as a dishonorable discharge</a:t>
                      </a:r>
                    </a:p>
                  </a:txBody>
                  <a:tcPr/>
                </a:tc>
                <a:extLst>
                  <a:ext uri="{0D108BD9-81ED-4DB2-BD59-A6C34878D82A}">
                    <a16:rowId xmlns:a16="http://schemas.microsoft.com/office/drawing/2014/main" val="1847325414"/>
                  </a:ext>
                </a:extLst>
              </a:tr>
              <a:tr h="761447">
                <a:tc>
                  <a:txBody>
                    <a:bodyPr/>
                    <a:lstStyle/>
                    <a:p>
                      <a:r>
                        <a:rPr lang="en-US" b="1" dirty="0">
                          <a:latin typeface="Times New Roman" panose="02020603050405020304" pitchFamily="18" charset="0"/>
                          <a:cs typeface="Times New Roman" panose="02020603050405020304" pitchFamily="18" charset="0"/>
                        </a:rPr>
                        <a:t>Uncharacterized/Entry Level Separation (ELS) </a:t>
                      </a:r>
                    </a:p>
                  </a:txBody>
                  <a:tcPr/>
                </a:tc>
                <a:tc>
                  <a:txBody>
                    <a:bodyPr/>
                    <a:lstStyle/>
                    <a:p>
                      <a:r>
                        <a:rPr lang="en-US" dirty="0">
                          <a:latin typeface="Times New Roman" panose="02020603050405020304" pitchFamily="18" charset="0"/>
                          <a:cs typeface="Times New Roman" panose="02020603050405020304" pitchFamily="18" charset="0"/>
                        </a:rPr>
                        <a:t>No benefits earned unless they were injured or incurred an illness as a result of service</a:t>
                      </a:r>
                    </a:p>
                  </a:txBody>
                  <a:tcPr/>
                </a:tc>
                <a:extLst>
                  <a:ext uri="{0D108BD9-81ED-4DB2-BD59-A6C34878D82A}">
                    <a16:rowId xmlns:a16="http://schemas.microsoft.com/office/drawing/2014/main" val="1825516664"/>
                  </a:ext>
                </a:extLst>
              </a:tr>
            </a:tbl>
          </a:graphicData>
        </a:graphic>
      </p:graphicFrame>
      <p:sp>
        <p:nvSpPr>
          <p:cNvPr id="3" name="Slide Number Placeholder 2">
            <a:extLst>
              <a:ext uri="{FF2B5EF4-FFF2-40B4-BE49-F238E27FC236}">
                <a16:creationId xmlns:a16="http://schemas.microsoft.com/office/drawing/2014/main" id="{F0528EB5-56B8-74CB-A472-CEA08F5DCA9A}"/>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905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19BEA-A966-AB2A-45BC-B261BAE16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0E0A6-3D9C-7049-7FF7-A99DEAAD6651}"/>
              </a:ext>
            </a:extLst>
          </p:cNvPr>
          <p:cNvSpPr>
            <a:spLocks noGrp="1"/>
          </p:cNvSpPr>
          <p:nvPr>
            <p:ph type="title"/>
          </p:nvPr>
        </p:nvSpPr>
        <p:spPr>
          <a:xfrm>
            <a:off x="133403" y="82552"/>
            <a:ext cx="7543800" cy="1060450"/>
          </a:xfrm>
        </p:spPr>
        <p:txBody>
          <a:bodyPr>
            <a:normAutofit/>
          </a:bodyPr>
          <a:lstStyle/>
          <a:p>
            <a:pPr>
              <a:defRPr/>
            </a:pPr>
            <a:r>
              <a:rPr lang="en-US" sz="3600" b="1">
                <a:latin typeface="Times New Roman" panose="02020603050405020304" pitchFamily="18" charset="0"/>
                <a:cs typeface="Times New Roman" panose="02020603050405020304" pitchFamily="18" charset="0"/>
              </a:rPr>
              <a:t>Characters of Discharge</a:t>
            </a:r>
            <a:endParaRPr lang="en-US" sz="3600" b="1" dirty="0">
              <a:latin typeface="Times New Roman" panose="02020603050405020304" pitchFamily="18" charset="0"/>
              <a:cs typeface="Times New Roman" panose="02020603050405020304" pitchFamily="18" charset="0"/>
            </a:endParaRPr>
          </a:p>
        </p:txBody>
      </p:sp>
      <p:sp>
        <p:nvSpPr>
          <p:cNvPr id="19459" name="Content Placeholder 2">
            <a:extLst>
              <a:ext uri="{FF2B5EF4-FFF2-40B4-BE49-F238E27FC236}">
                <a16:creationId xmlns:a16="http://schemas.microsoft.com/office/drawing/2014/main" id="{EB132B67-A626-2151-A466-19CF2918874C}"/>
              </a:ext>
            </a:extLst>
          </p:cNvPr>
          <p:cNvSpPr>
            <a:spLocks noGrp="1"/>
          </p:cNvSpPr>
          <p:nvPr>
            <p:ph idx="1"/>
          </p:nvPr>
        </p:nvSpPr>
        <p:spPr>
          <a:xfrm>
            <a:off x="633044" y="1632190"/>
            <a:ext cx="10937631" cy="4351338"/>
          </a:xfrm>
        </p:spPr>
        <p:txBody>
          <a:bodyPr>
            <a:normAutofit fontScale="92500" lnSpcReduction="10000"/>
          </a:bodyPr>
          <a:lstStyle/>
          <a:p>
            <a:pPr marL="0" indent="0">
              <a:buNone/>
            </a:pPr>
            <a:r>
              <a:rPr lang="en-US" altLang="en-US" dirty="0"/>
              <a:t>VA benefits are based on the veteran’s service and their type of discharge.</a:t>
            </a:r>
          </a:p>
          <a:p>
            <a:pPr marL="0" indent="0">
              <a:buNone/>
            </a:pPr>
            <a:endParaRPr lang="en-US" altLang="en-US" dirty="0"/>
          </a:p>
          <a:p>
            <a:pPr marL="0" indent="0">
              <a:buNone/>
            </a:pPr>
            <a:r>
              <a:rPr lang="en-US" altLang="en-US" dirty="0"/>
              <a:t>VFW representation is open to all veterans except those with a Dishonorable discharge.</a:t>
            </a:r>
          </a:p>
          <a:p>
            <a:pPr marL="0" indent="0">
              <a:buNone/>
            </a:pPr>
            <a:endParaRPr lang="en-US" altLang="en-US" dirty="0"/>
          </a:p>
          <a:p>
            <a:pPr marL="0" indent="0">
              <a:buNone/>
            </a:pPr>
            <a:r>
              <a:rPr lang="en-US" altLang="en-US" dirty="0"/>
              <a:t>VA administrative decisions are used to determine eligibility to benefits if the veteran does not have an honorable discharge</a:t>
            </a:r>
          </a:p>
          <a:p>
            <a:pPr marL="0" indent="0">
              <a:buNone/>
            </a:pPr>
            <a:endParaRPr lang="en-US" altLang="en-US" dirty="0"/>
          </a:p>
          <a:p>
            <a:pPr marL="0" indent="0">
              <a:buNone/>
            </a:pPr>
            <a:r>
              <a:rPr lang="en-US" altLang="en-US" dirty="0"/>
              <a:t>Veterans with an undesirable discharge may seek a discharge upgrade through their branch of service, however, the VFW cannot assist with the discharge upgrade process</a:t>
            </a:r>
          </a:p>
          <a:p>
            <a:pPr marL="0" indent="0">
              <a:buNone/>
            </a:pPr>
            <a:endParaRPr lang="en-US" altLang="en-US" dirty="0"/>
          </a:p>
        </p:txBody>
      </p:sp>
      <p:sp>
        <p:nvSpPr>
          <p:cNvPr id="3" name="Slide Number Placeholder 2">
            <a:extLst>
              <a:ext uri="{FF2B5EF4-FFF2-40B4-BE49-F238E27FC236}">
                <a16:creationId xmlns:a16="http://schemas.microsoft.com/office/drawing/2014/main" id="{9DB450E0-4EC4-C378-4974-5CAFED28ADC2}"/>
              </a:ext>
            </a:extLst>
          </p:cNvPr>
          <p:cNvSpPr>
            <a:spLocks noGrp="1"/>
          </p:cNvSpPr>
          <p:nvPr>
            <p:ph type="sldNum" sz="quarter" idx="12"/>
          </p:nvPr>
        </p:nvSpPr>
        <p:spPr>
          <a:xfrm>
            <a:off x="8610600" y="6346517"/>
            <a:ext cx="27432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772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365125"/>
            <a:ext cx="10515600" cy="1325563"/>
          </a:xfrm>
          <a:prstGeom prst="rect">
            <a:avLst/>
          </a:prstGeom>
        </p:spPr>
        <p:txBody>
          <a:bodyPr vert="horz" lIns="91440" tIns="45720" rIns="91440" bIns="45720" rtlCol="0" anchor="ctr">
            <a:normAutofit/>
          </a:bodyPr>
          <a:lstStyle/>
          <a:p>
            <a:pPr eaLnBrk="1" fontAlgn="base" hangingPunct="1">
              <a:lnSpc>
                <a:spcPct val="90000"/>
              </a:lnSpc>
              <a:spcAft>
                <a:spcPts val="600"/>
              </a:spcAft>
              <a:defRPr/>
            </a:pPr>
            <a:r>
              <a:rPr lang="en-US" sz="4400" b="1" kern="1200">
                <a:latin typeface="+mj-lt"/>
                <a:ea typeface="+mj-ea"/>
                <a:cs typeface="+mj-cs"/>
              </a:rPr>
              <a:t>Healthcare</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685800">
              <a:spcAft>
                <a:spcPts val="600"/>
              </a:spcAft>
              <a:defRPr/>
            </a:pPr>
            <a:fld id="{A52124A5-1B9B-4B07-834C-F8730363EEE2}" type="slidenum">
              <a:rPr lang="en-US" altLang="en-US" smtClean="0">
                <a:solidFill>
                  <a:prstClr val="black">
                    <a:tint val="75000"/>
                  </a:prstClr>
                </a:solidFill>
              </a:rPr>
              <a:pPr defTabSz="685800">
                <a:spcAft>
                  <a:spcPts val="600"/>
                </a:spcAft>
                <a:defRPr/>
              </a:pPr>
              <a:t>9</a:t>
            </a:fld>
            <a:endParaRPr lang="en-US" altLang="en-US">
              <a:solidFill>
                <a:prstClr val="black">
                  <a:tint val="75000"/>
                </a:prstClr>
              </a:solidFill>
            </a:endParaRPr>
          </a:p>
        </p:txBody>
      </p:sp>
      <p:graphicFrame>
        <p:nvGraphicFramePr>
          <p:cNvPr id="9" name="Content Placeholder 2">
            <a:extLst>
              <a:ext uri="{FF2B5EF4-FFF2-40B4-BE49-F238E27FC236}">
                <a16:creationId xmlns:a16="http://schemas.microsoft.com/office/drawing/2014/main" id="{669A7C5D-8D8E-2BAB-D94D-1550789888F7}"/>
              </a:ext>
            </a:extLst>
          </p:cNvPr>
          <p:cNvGraphicFramePr>
            <a:graphicFrameLocks noGrp="1"/>
          </p:cNvGraphicFramePr>
          <p:nvPr>
            <p:ph idx="1"/>
            <p:extLst>
              <p:ext uri="{D42A27DB-BD31-4B8C-83A1-F6EECF244321}">
                <p14:modId xmlns:p14="http://schemas.microsoft.com/office/powerpoint/2010/main" val="1675972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3444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5901</TotalTime>
  <Words>2964</Words>
  <Application>Microsoft Office PowerPoint</Application>
  <PresentationFormat>Widescreen</PresentationFormat>
  <Paragraphs>396</Paragraphs>
  <Slides>56</Slides>
  <Notes>31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56</vt:i4>
      </vt:variant>
    </vt:vector>
  </HeadingPairs>
  <TitlesOfParts>
    <vt:vector size="66" baseType="lpstr">
      <vt:lpstr>Arial</vt:lpstr>
      <vt:lpstr>Baskerville Old Face</vt:lpstr>
      <vt:lpstr>Calibri</vt:lpstr>
      <vt:lpstr>Calibri Light</vt:lpstr>
      <vt:lpstr>Symbol</vt:lpstr>
      <vt:lpstr>Times New Roman</vt:lpstr>
      <vt:lpstr>Tw Cen MT</vt:lpstr>
      <vt:lpstr>Custom Design</vt:lpstr>
      <vt:lpstr>Office Theme</vt:lpstr>
      <vt:lpstr>1_Custom Design</vt:lpstr>
      <vt:lpstr>PowerPoint Presentation</vt:lpstr>
      <vt:lpstr>Leadership</vt:lpstr>
      <vt:lpstr>Contact Us</vt:lpstr>
      <vt:lpstr>What is a PBA</vt:lpstr>
      <vt:lpstr>PBA’s and Where to Go</vt:lpstr>
      <vt:lpstr>Difference between a PBA and an                                Accredited Rep</vt:lpstr>
      <vt:lpstr>Types of Discharges</vt:lpstr>
      <vt:lpstr>Characters of Discharge</vt:lpstr>
      <vt:lpstr>PowerPoint Presentation</vt:lpstr>
      <vt:lpstr>VA Healthcare System</vt:lpstr>
      <vt:lpstr>Who is Eligible? </vt:lpstr>
      <vt:lpstr>Reserve/Guard </vt:lpstr>
      <vt:lpstr>Toxic Exposure Home or Aboard </vt:lpstr>
      <vt:lpstr>Other Ways to be eligible…</vt:lpstr>
      <vt:lpstr>Other Ways to be eligible…</vt:lpstr>
      <vt:lpstr>Other Ways to be eligible…</vt:lpstr>
      <vt:lpstr>Other Ways to be eligible…</vt:lpstr>
      <vt:lpstr>What does that mean??</vt:lpstr>
      <vt:lpstr>Not be eligible? </vt:lpstr>
      <vt:lpstr>Ways to help counter</vt:lpstr>
      <vt:lpstr>VA Healthcare Priority Groups</vt:lpstr>
      <vt:lpstr>VA Healthcare Priory Groups</vt:lpstr>
      <vt:lpstr>VA Healthcare Priority Groups</vt:lpstr>
      <vt:lpstr>Issues? </vt:lpstr>
      <vt:lpstr>The VA Patient Advocate</vt:lpstr>
      <vt:lpstr>Caregivers, PCAFC &amp; PGCSS</vt:lpstr>
      <vt:lpstr>Caregivers- Eligibility for Veterans</vt:lpstr>
      <vt:lpstr>Caregivers- Eligibility for Caregivers</vt:lpstr>
      <vt:lpstr>Caregiver  </vt:lpstr>
      <vt:lpstr>How can you help as PBA? </vt:lpstr>
      <vt:lpstr>1010ez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  </vt:lpstr>
      <vt:lpstr>Mental Health</vt:lpstr>
      <vt:lpstr>Mental Health  </vt:lpstr>
      <vt:lpstr>Mental Health</vt:lpstr>
      <vt:lpstr>What are Vet Centers? </vt:lpstr>
      <vt:lpstr>Vet Centers   </vt:lpstr>
      <vt:lpstr>Vet Center Eligibility  </vt:lpstr>
      <vt:lpstr>Vet Centers   </vt:lpstr>
      <vt:lpstr>Compensation</vt:lpstr>
      <vt:lpstr>Compensation Benefits</vt:lpstr>
      <vt:lpstr>Compensation Overall benefits</vt:lpstr>
      <vt:lpstr>Compensation Overall benefits</vt:lpstr>
      <vt:lpstr>Homelessness</vt:lpstr>
      <vt:lpstr>PowerPoint Presentation</vt:lpstr>
      <vt:lpstr> </vt:lpstr>
      <vt:lpstr>Homelessness </vt:lpstr>
      <vt:lpstr>VFW Programs VAVS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TERMINOLOGY/ ABBREVIATIONS</dc:title>
  <dc:creator>Chris Macinkowicz</dc:creator>
  <cp:lastModifiedBy>Cynthia Lewis</cp:lastModifiedBy>
  <cp:revision>195</cp:revision>
  <cp:lastPrinted>2026-03-23T12:40:51Z</cp:lastPrinted>
  <dcterms:created xsi:type="dcterms:W3CDTF">2018-06-11T18:35:39Z</dcterms:created>
  <dcterms:modified xsi:type="dcterms:W3CDTF">2026-03-23T12:41:45Z</dcterms:modified>
</cp:coreProperties>
</file>